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1" r:id="rId1"/>
  </p:sldMasterIdLst>
  <p:notesMasterIdLst>
    <p:notesMasterId r:id="rId18"/>
  </p:notesMasterIdLst>
  <p:sldIdLst>
    <p:sldId id="282" r:id="rId2"/>
    <p:sldId id="298" r:id="rId3"/>
    <p:sldId id="299" r:id="rId4"/>
    <p:sldId id="275" r:id="rId5"/>
    <p:sldId id="303" r:id="rId6"/>
    <p:sldId id="308" r:id="rId7"/>
    <p:sldId id="304" r:id="rId8"/>
    <p:sldId id="301" r:id="rId9"/>
    <p:sldId id="293" r:id="rId10"/>
    <p:sldId id="276" r:id="rId11"/>
    <p:sldId id="287" r:id="rId12"/>
    <p:sldId id="278" r:id="rId13"/>
    <p:sldId id="302" r:id="rId14"/>
    <p:sldId id="296" r:id="rId15"/>
    <p:sldId id="295" r:id="rId16"/>
    <p:sldId id="269" r:id="rId1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660066"/>
        </a:solidFill>
        <a:latin typeface="Bookman Old Style" panose="0205060405050502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082" autoAdjust="0"/>
  </p:normalViewPr>
  <p:slideViewPr>
    <p:cSldViewPr>
      <p:cViewPr varScale="1">
        <p:scale>
          <a:sx n="90" d="100"/>
          <a:sy n="90" d="100"/>
        </p:scale>
        <p:origin x="22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6AEB1E2-1CE0-4D36-8697-C2402D7AB5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9A39201-65D4-488D-B634-272357B878C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E558A37-25AA-4F0A-BBA5-9D3F039D2D8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6F54286-423F-4CC8-8854-8803A9F1066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627EC388-8CCE-488E-835E-B9F51BBFAC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6E70AD11-9E34-488F-A424-9539B361C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B106D1E8-A88E-4439-93DE-968472CB82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903B0C7-9EFB-415D-B258-E867D47A7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2DB8B0-3C2C-44FD-A7CF-386E7A9FFC10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1F042AD-134C-4846-8D8B-92DBEC6920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CC04AF3D-25B8-4150-A414-FB6561E58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0F42FC28-AF38-4D9E-B456-B05289ED82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84147257-733E-4785-8893-2C0391C28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507D1869-E5CD-43AD-AB65-F5175FC47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D8C36F-695C-4354-9543-DB2813ECD874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E8FDC9C8-3A78-417E-8735-35D01D510A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843DA018-C821-483B-A178-5C73D1A03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D95E43FF-B3BD-4954-82AC-AE38ECD093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fld id="{0579C507-BE25-488B-915A-216D40112DE2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C5BACE72-C627-4B49-BE21-3634208E5E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19B820C2-97E3-4C9B-B3CF-FDDDAD490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88BCC3B0-E922-41F2-8B68-C57A22DB8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A5150-E79D-4F58-B1E3-44927B3326DB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1D5EFEF0-3910-432A-BAD3-464271BC1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2F7FA363-97C9-4F8C-9862-3DDE2801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E5AC7BD1-54DE-4A03-BEB3-F73CD3CC5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fld id="{21AE7566-21E8-4C4B-8735-DCB956E36B27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344C2DD-AA54-443D-8D7E-DFB1AFD9BD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ADC88E-02BB-420F-8369-C04385FEAB64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299B687-2A86-479D-A936-50C14A2C7C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EEF08B2-40D3-4FE4-99C7-FE56765F0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5F581DF1-0AE2-487E-A480-2D1172FB2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92EBCE1F-5FBA-41FD-871C-94F6FD710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7EE2DB4C-1CDC-47CB-8814-23BB8F3B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fld id="{35D8307B-BC87-4778-9743-47307EC2278C}" type="slidenum">
              <a:rPr lang="ru-RU" altLang="ru-RU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15</a:t>
            </a:fld>
            <a:endParaRPr lang="ru-RU" altLang="ru-RU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D68A590F-CB04-495B-9736-7470289BAB64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90E31E9A-373B-411F-B748-A2788FA130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F1123AF7-6FA6-4B9A-9039-FCDFA87926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8BB9029-DE14-4D40-A007-46CA07210E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93A9B337-CCCF-4812-AEC2-72D04DB527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BF402B3-EF6A-4861-9EF1-50EF016394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4C930B22-F911-4F18-AB61-B13231F4ED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4E0D540-B474-4AA5-AB18-D0D5580A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FA14AB7-FE9C-4092-90ED-FF39352C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D5EDD72-4B4E-4D23-9256-95205A0B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27622-C0D6-43CD-B723-75F1CDFAD2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5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3A4AF-8697-4D48-AD1E-0C33CF0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625EB-A5F3-42CD-A3A2-820ACA87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7AF5F-BBA5-428B-97E4-6A2D4F6D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529BF-E78C-4E9E-9BC6-06661BD94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37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C16C4AEE-0DC8-4C2A-876F-21F5EF83C784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F4D32AE4-33D9-473A-A313-C595EB1252A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14A71F6F-C05E-48C7-A00E-61F909CA07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401F4AA2-2B72-4817-8E5C-2599228981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D8272AD-D8D2-4B3B-8EB8-70939881389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4D86CEBA-9AB8-4F57-941F-458BA536ECF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id="{ADFDCD85-9A96-4730-B450-1ADDC1F451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0248D26-1421-4377-82EB-C5DA8DCC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1F25D3F-3DB7-41F8-BC2C-F5A804CC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55E0ED5-CED7-445E-B30D-086F0E1B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C4B5A-36AF-4570-AE49-544F069385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7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FD27B-26B8-42E1-ABC5-E67B2A753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E1A6A-14D2-435F-9C48-C9C17E51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1D0A3-2F98-4D8F-9C87-69AC4B81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9E28-B7E8-4FA7-A242-8B07BB9C8C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96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CAE685-2E6F-4362-B86E-3089DD9B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94E7EE-C7A3-4121-9D37-6C0CE49DE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F75641-528A-4EB3-AADA-C498E5CD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9EA12D-3318-4941-8E33-5391A1D07A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22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75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042B9-0856-434E-BF4E-E70BB53E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19F9-8386-4F53-9DF9-BF2F3104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9F45F-9194-412A-9F8C-8A8755D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BFA26-E827-48F5-866F-E6F25DF6AF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51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F15CC9CF-98AD-4F91-923C-2BE17F017CED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FA81F067-7B6C-4BE0-B718-F8AFDBC6322A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7B662C4F-B379-4740-8291-093696510065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8F1D5ED1-EF31-4E0C-ACD4-4F5895172D8D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ADC6723E-E0A0-4152-B05B-B1A8A0B0F12C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20F09C0B-02A4-47ED-B65B-4CF4D7490965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270BB86-B2D1-46F8-9607-839E22D4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F67D690-2C6B-4573-9244-8906826E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1FB378-8BFB-4412-8E2B-9E2B59AE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F73DC-3A5E-4AD2-9664-42CFB37EF1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03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4DB66C-E1F3-4FFF-8C51-B52DCFCBC2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A8AE5-6391-454B-804D-447DD392C9F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AE9FE3-506C-4C9E-8C49-13968E3192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ECCBFF2-3D10-4456-AFD3-DA9E606428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3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C0D940-6C61-4A5D-8AD8-969360EF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705FAD-390C-4912-8946-C577213F5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1CB3C4-5EF1-4F6C-ABFF-D6EDC263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5DFB-CFEE-4A42-B47F-5CB372AECC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82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C9D4B8-2674-463A-A4DB-60BB8F35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093E29D-29B0-40C4-80A2-037F0C79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6AA0C1-F586-41F3-A9C9-3C8F8E52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2D914-0C4A-4481-8936-2E37B50015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63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BB255383-A358-4884-AB6C-48FE3791DC70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6C6769E1-7F9F-4BF0-B0D8-0560F8E66B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1ECF428E-A4B1-4C1A-B6A0-3F04EE4023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0E93C41C-1875-430F-A95D-8093612E302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A3D32977-9DA0-4481-9D5F-ADC8D306DCE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B4BF8C14-E1EF-4AEE-A1DF-57FD207F4F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CA9127C3-CD0A-4D84-9E0A-253737B7DC4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8571F37-65B6-4F6B-AC5C-36976968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3CDF3A9-999E-4989-9538-17AD315B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3AD7A98-3F38-474C-AF87-A6BB2F84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3990B-AABF-4D0B-B3B6-1ECFFF533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66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0DB744E2-7FA6-477F-9D32-868E67C7C56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3B0A056C-07EC-43A8-9B96-854D1A151B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222D5D63-D616-4529-8919-022BFADFD1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19738BFD-2725-495F-9C34-548CED80130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8D084AA-9C49-438E-A4A0-47195B66DF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A770FC36-4526-4B68-BCB5-B6F6985343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id="{F6AFA31E-76FC-4EB4-91E6-AA23F27C4A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151EF2F5-8D3A-4888-BCB9-57319120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930F3306-F787-4BDF-9756-C61B4173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F10FC1A-ECB1-4A34-88BA-145E69E8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03C22-E105-4150-A2EA-BA613557DF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98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BFC4127-CBD8-43A8-B5D1-F4A6B06751E7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2E28EFC0-2772-40CD-BEAD-9FD3141725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2C368DF-15A7-4DD8-80A1-9C02A25B60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09FC3ABB-980F-46A3-9636-106EC281F4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CEE4CDD4-CDCC-4C08-8984-44F3B7E7E1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8DADEFD0-0747-40DF-958D-FD623DCECDB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8274EBED-871F-4D2C-8799-89468E3ECE1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807A599-9714-4C7A-801C-0E0AF6558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956E562-9F75-4B8B-B383-68FC7FA4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0B56911-E5F9-4AB7-B63F-6C105080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2E7F2-3125-44BC-9B53-FA26A0F641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32439DD-47F4-45D8-83E4-F286876EDECA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4B5A1984-5864-48C1-8175-548E1B44A1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F627A7F-837C-4676-A1A3-3BD78D2A9D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672851B-F459-4CC3-AFB7-2D1DF55338C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33E60DE8-8AA7-4325-9390-ECB7805F39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E7F8B6BB-E855-4128-ABF3-6DE8E2545C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 useBgFill="1">
          <p:nvSpPr>
            <p:cNvPr id="21" name="Freeform 10">
              <a:extLst>
                <a:ext uri="{FF2B5EF4-FFF2-40B4-BE49-F238E27FC236}">
                  <a16:creationId xmlns:a16="http://schemas.microsoft.com/office/drawing/2014/main" id="{8ABB8AEE-64A1-4AD2-8493-0566022245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456BADA0-1B55-4E1C-A481-54F9960A74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42587-5C1C-4E47-B25A-DA0704D4F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5E2C-CC40-470C-B4B1-CCB2C4F0F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FA86-6724-43AB-BE2C-A84AC97E2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4D953FA9-AB32-4EED-8401-FE042DA0E62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4A8926D2-195E-436D-984B-BABBD1358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4" r:id="rId1"/>
    <p:sldLayoutId id="2147485678" r:id="rId2"/>
    <p:sldLayoutId id="2147485685" r:id="rId3"/>
    <p:sldLayoutId id="2147485679" r:id="rId4"/>
    <p:sldLayoutId id="2147485680" r:id="rId5"/>
    <p:sldLayoutId id="2147485681" r:id="rId6"/>
    <p:sldLayoutId id="2147485686" r:id="rId7"/>
    <p:sldLayoutId id="2147485687" r:id="rId8"/>
    <p:sldLayoutId id="2147485688" r:id="rId9"/>
    <p:sldLayoutId id="2147485682" r:id="rId10"/>
    <p:sldLayoutId id="2147485689" r:id="rId11"/>
    <p:sldLayoutId id="2147485683" r:id="rId12"/>
    <p:sldLayoutId id="2147485690" r:id="rId13"/>
    <p:sldLayoutId id="2147485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906D0435-13F4-45FE-91AD-289F03379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964612" cy="31400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Проект решения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«О бюджете городского поселения город Мелеуз муниципального района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Мелеузовский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район  на 2022 год                         и плановый период 2023-2024 годов»</a:t>
            </a:r>
          </a:p>
        </p:txBody>
      </p:sp>
      <p:pic>
        <p:nvPicPr>
          <p:cNvPr id="11267" name="Picture 6">
            <a:extLst>
              <a:ext uri="{FF2B5EF4-FFF2-40B4-BE49-F238E27FC236}">
                <a16:creationId xmlns:a16="http://schemas.microsoft.com/office/drawing/2014/main" id="{B73E13FE-E30E-4645-8E31-B4EC1CB6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8002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>
            <a:extLst>
              <a:ext uri="{FF2B5EF4-FFF2-40B4-BE49-F238E27FC236}">
                <a16:creationId xmlns:a16="http://schemas.microsoft.com/office/drawing/2014/main" id="{29FA5C0B-AC99-4C9C-9A51-F98A92413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038725"/>
            <a:ext cx="24749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>
            <a:extLst>
              <a:ext uri="{FF2B5EF4-FFF2-40B4-BE49-F238E27FC236}">
                <a16:creationId xmlns:a16="http://schemas.microsoft.com/office/drawing/2014/main" id="{B74B69E1-34E1-4D7C-8BA7-12D15C9F4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0350"/>
            <a:ext cx="8748713" cy="1081088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99FF99">
                  <a:gamma/>
                  <a:shade val="46275"/>
                  <a:invGamma/>
                </a:srgbClr>
              </a:gs>
              <a:gs pos="50000">
                <a:srgbClr val="99FF99"/>
              </a:gs>
              <a:gs pos="100000">
                <a:srgbClr val="99FF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хозяйство-</a:t>
            </a:r>
          </a:p>
          <a:p>
            <a:pPr marL="342900" indent="-342900" algn="ctr" eaLnBrk="1" hangingPunct="1">
              <a:defRPr/>
            </a:pPr>
            <a:r>
              <a:rPr lang="ru-RU" sz="2000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74 228 тыс. руб.</a:t>
            </a:r>
          </a:p>
        </p:txBody>
      </p:sp>
      <p:sp>
        <p:nvSpPr>
          <p:cNvPr id="116739" name="AutoShape 3">
            <a:extLst>
              <a:ext uri="{FF2B5EF4-FFF2-40B4-BE49-F238E27FC236}">
                <a16:creationId xmlns:a16="http://schemas.microsoft.com/office/drawing/2014/main" id="{21480E1A-A99A-4167-915E-9366871E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71438" cy="71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0" name="AutoShape 4">
            <a:extLst>
              <a:ext uri="{FF2B5EF4-FFF2-40B4-BE49-F238E27FC236}">
                <a16:creationId xmlns:a16="http://schemas.microsoft.com/office/drawing/2014/main" id="{7EE78D9A-4242-4D7A-8C6C-7602BFF1B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9075"/>
            <a:ext cx="2016125" cy="1762125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</a:t>
            </a:r>
          </a:p>
          <a:p>
            <a:pPr marL="342900" indent="-342900" algn="ctr" eaLnBrk="1" hangingPunct="1"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области ЖКХ</a:t>
            </a:r>
          </a:p>
        </p:txBody>
      </p:sp>
      <p:sp>
        <p:nvSpPr>
          <p:cNvPr id="116742" name="AutoShape 6">
            <a:extLst>
              <a:ext uri="{FF2B5EF4-FFF2-40B4-BE49-F238E27FC236}">
                <a16:creationId xmlns:a16="http://schemas.microsoft.com/office/drawing/2014/main" id="{92791C4F-865C-432E-8AE3-CD639B31F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489075"/>
            <a:ext cx="3240087" cy="1728788"/>
          </a:xfrm>
          <a:prstGeom prst="plaque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</a:t>
            </a:r>
          </a:p>
        </p:txBody>
      </p:sp>
      <p:sp>
        <p:nvSpPr>
          <p:cNvPr id="116744" name="AutoShape 8">
            <a:extLst>
              <a:ext uri="{FF2B5EF4-FFF2-40B4-BE49-F238E27FC236}">
                <a16:creationId xmlns:a16="http://schemas.microsoft.com/office/drawing/2014/main" id="{C4C17F2E-92C3-4FBE-BB05-1F3EDFC69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3357563"/>
            <a:ext cx="431800" cy="1079500"/>
          </a:xfrm>
          <a:prstGeom prst="down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6" name="AutoShape 10">
            <a:extLst>
              <a:ext uri="{FF2B5EF4-FFF2-40B4-BE49-F238E27FC236}">
                <a16:creationId xmlns:a16="http://schemas.microsoft.com/office/drawing/2014/main" id="{23902FA8-D97E-4DC6-9E77-B57C208B4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3278188"/>
            <a:ext cx="431800" cy="1079500"/>
          </a:xfrm>
          <a:prstGeom prst="down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48" name="AutoShape 12">
            <a:extLst>
              <a:ext uri="{FF2B5EF4-FFF2-40B4-BE49-F238E27FC236}">
                <a16:creationId xmlns:a16="http://schemas.microsoft.com/office/drawing/2014/main" id="{B6508343-12B4-4EB7-BD49-7C6172707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652963"/>
            <a:ext cx="71438" cy="714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50" name="AutoShape 14">
            <a:extLst>
              <a:ext uri="{FF2B5EF4-FFF2-40B4-BE49-F238E27FC236}">
                <a16:creationId xmlns:a16="http://schemas.microsoft.com/office/drawing/2014/main" id="{C21BC294-4E91-422A-AC70-D68739A5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58" y="4652962"/>
            <a:ext cx="2011567" cy="13434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27000">
              <a:srgbClr val="92D050"/>
            </a:glow>
          </a:effectLst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21 034</a:t>
            </a:r>
          </a:p>
          <a:p>
            <a:pPr marL="342900" indent="-342900"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тыс. руб.</a:t>
            </a:r>
          </a:p>
        </p:txBody>
      </p:sp>
      <p:sp>
        <p:nvSpPr>
          <p:cNvPr id="116752" name="AutoShape 16">
            <a:extLst>
              <a:ext uri="{FF2B5EF4-FFF2-40B4-BE49-F238E27FC236}">
                <a16:creationId xmlns:a16="http://schemas.microsoft.com/office/drawing/2014/main" id="{659562E5-5897-474B-9C5E-F2C354931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4652963"/>
            <a:ext cx="2880321" cy="13434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glow rad="127000">
              <a:schemeClr val="accent4"/>
            </a:glow>
          </a:effectLst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48 933,5</a:t>
            </a:r>
          </a:p>
          <a:p>
            <a:pPr marL="342900" indent="-342900" algn="ctr" eaLnBrk="1" hangingPunct="1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</p:txBody>
      </p:sp>
      <p:sp>
        <p:nvSpPr>
          <p:cNvPr id="116753" name="AutoShape 17">
            <a:extLst>
              <a:ext uri="{FF2B5EF4-FFF2-40B4-BE49-F238E27FC236}">
                <a16:creationId xmlns:a16="http://schemas.microsoft.com/office/drawing/2014/main" id="{E8B0AEDF-D70A-46A3-920E-7D795F89C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357563"/>
            <a:ext cx="73025" cy="142875"/>
          </a:xfrm>
          <a:prstGeom prst="downArrow">
            <a:avLst>
              <a:gd name="adj1" fmla="val 50000"/>
              <a:gd name="adj2" fmla="val 48913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757" name="Text Box 21">
            <a:extLst>
              <a:ext uri="{FF2B5EF4-FFF2-40B4-BE49-F238E27FC236}">
                <a16:creationId xmlns:a16="http://schemas.microsoft.com/office/drawing/2014/main" id="{A7F79FBD-034F-452E-ACE4-E23FA28B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6513513"/>
            <a:ext cx="33655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24593" name="Рисунок 1">
            <a:extLst>
              <a:ext uri="{FF2B5EF4-FFF2-40B4-BE49-F238E27FC236}">
                <a16:creationId xmlns:a16="http://schemas.microsoft.com/office/drawing/2014/main" id="{3D1F5433-196F-45F0-A0AC-AEC8809DF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9075"/>
            <a:ext cx="22320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Рисунок 2">
            <a:extLst>
              <a:ext uri="{FF2B5EF4-FFF2-40B4-BE49-F238E27FC236}">
                <a16:creationId xmlns:a16="http://schemas.microsoft.com/office/drawing/2014/main" id="{CA54D385-F934-40DE-948A-BDE9A6B76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8513"/>
            <a:ext cx="469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CA90F-24C4-41B8-8282-0E9E4493E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4652962"/>
            <a:ext cx="2160240" cy="1343435"/>
          </a:xfrm>
          <a:prstGeom prst="rect">
            <a:avLst/>
          </a:prstGeom>
          <a:effectLst>
            <a:glow rad="127000">
              <a:srgbClr val="92D050"/>
            </a:glo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>
            <a:extLst>
              <a:ext uri="{FF2B5EF4-FFF2-40B4-BE49-F238E27FC236}">
                <a16:creationId xmlns:a16="http://schemas.microsoft.com/office/drawing/2014/main" id="{FD72B02A-8A51-42BA-97DB-CE2632F86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8964613" cy="93662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Жилищное хозяйство                   - 4 261 тыс.руб.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792" name="Group 32">
            <a:extLst>
              <a:ext uri="{FF2B5EF4-FFF2-40B4-BE49-F238E27FC236}">
                <a16:creationId xmlns:a16="http://schemas.microsoft.com/office/drawing/2014/main" id="{3E8912FD-3762-48AE-90B0-B4F5648FB04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50825" y="1844675"/>
          <a:ext cx="8497888" cy="4019550"/>
        </p:xfrm>
        <a:graphic>
          <a:graphicData uri="http://schemas.openxmlformats.org/drawingml/2006/table">
            <a:tbl>
              <a:tblPr/>
              <a:tblGrid>
                <a:gridCol w="716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081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 Взносы на капитальный ремонт жилищного фонда в доле муниципальной собственности в многоквартирных домах</a:t>
                      </a: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на проведение капитального ремонта общего имущества МКД</a:t>
                      </a: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Мероприятия в области жилищного хозяйства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L="91442" marR="91442"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789" name="Rectangle 29">
            <a:extLst>
              <a:ext uri="{FF2B5EF4-FFF2-40B4-BE49-F238E27FC236}">
                <a16:creationId xmlns:a16="http://schemas.microsoft.com/office/drawing/2014/main" id="{D8DD28CF-C4C1-47EE-9F75-ECBB63AB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521450"/>
            <a:ext cx="68262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40" name="Group 32">
            <a:extLst>
              <a:ext uri="{FF2B5EF4-FFF2-40B4-BE49-F238E27FC236}">
                <a16:creationId xmlns:a16="http://schemas.microsoft.com/office/drawing/2014/main" id="{F58E11F8-4F81-4A1C-AE9A-610C8B3553FE}"/>
              </a:ext>
            </a:extLst>
          </p:cNvPr>
          <p:cNvGraphicFramePr>
            <a:graphicFrameLocks noGrp="1"/>
          </p:cNvGraphicFramePr>
          <p:nvPr/>
        </p:nvGraphicFramePr>
        <p:xfrm>
          <a:off x="322263" y="1158875"/>
          <a:ext cx="8464550" cy="4516438"/>
        </p:xfrm>
        <a:graphic>
          <a:graphicData uri="http://schemas.openxmlformats.org/drawingml/2006/table">
            <a:tbl>
              <a:tblPr/>
              <a:tblGrid>
                <a:gridCol w="7086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41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5E5E"/>
                        </a:gs>
                        <a:gs pos="50000">
                          <a:srgbClr val="FFCCCC"/>
                        </a:gs>
                        <a:gs pos="100000">
                          <a:srgbClr val="765E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765E5E"/>
                        </a:gs>
                        <a:gs pos="50000">
                          <a:srgbClr val="FFCCCC"/>
                        </a:gs>
                        <a:gs pos="100000">
                          <a:srgbClr val="765E5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</a:rPr>
                        <a:t>Содержание в чистоте территорий и  прочие расходы по благоустройству</a:t>
                      </a: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59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Эксплуатационно-техническое обслуживание сетей уличного освещения, поставка электроэнергии на уличное освещение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85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МБУ «Зеленое хозяйство»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17425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МБУ «Ритуал»</a:t>
                      </a: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836" name="AutoShape 28">
            <a:extLst>
              <a:ext uri="{FF2B5EF4-FFF2-40B4-BE49-F238E27FC236}">
                <a16:creationId xmlns:a16="http://schemas.microsoft.com/office/drawing/2014/main" id="{142B6BA2-A002-459D-8183-92160327A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964613" cy="1125538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Благоустройство и другие вопросы в области ЖКХ                  </a:t>
            </a:r>
            <a:r>
              <a:rPr lang="ru-RU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69 967,5 </a:t>
            </a: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841" name="Rectangle 33">
            <a:extLst>
              <a:ext uri="{FF2B5EF4-FFF2-40B4-BE49-F238E27FC236}">
                <a16:creationId xmlns:a16="http://schemas.microsoft.com/office/drawing/2014/main" id="{0FA9D0DE-D603-4DBC-A3E0-374967FB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521450"/>
            <a:ext cx="68262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>
            <a:extLst>
              <a:ext uri="{FF2B5EF4-FFF2-40B4-BE49-F238E27FC236}">
                <a16:creationId xmlns:a16="http://schemas.microsoft.com/office/drawing/2014/main" id="{BCBD7A46-DD12-49D1-B524-66C957A47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695450"/>
            <a:ext cx="10128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Рисунок 4">
            <a:extLst>
              <a:ext uri="{FF2B5EF4-FFF2-40B4-BE49-F238E27FC236}">
                <a16:creationId xmlns:a16="http://schemas.microsoft.com/office/drawing/2014/main" id="{FF8A4DE1-FF5D-4513-8A2F-F542D51C9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767388"/>
            <a:ext cx="7175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7">
            <a:extLst>
              <a:ext uri="{FF2B5EF4-FFF2-40B4-BE49-F238E27FC236}">
                <a16:creationId xmlns:a16="http://schemas.microsoft.com/office/drawing/2014/main" id="{135A130A-EB43-4F86-970C-76D82EAC0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463"/>
            <a:ext cx="40147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8">
            <a:extLst>
              <a:ext uri="{FF2B5EF4-FFF2-40B4-BE49-F238E27FC236}">
                <a16:creationId xmlns:a16="http://schemas.microsoft.com/office/drawing/2014/main" id="{27A1A0DB-5817-4F1A-9119-13F3B5ABD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5800725"/>
            <a:ext cx="6985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Рисунок 9">
            <a:extLst>
              <a:ext uri="{FF2B5EF4-FFF2-40B4-BE49-F238E27FC236}">
                <a16:creationId xmlns:a16="http://schemas.microsoft.com/office/drawing/2014/main" id="{46581C2E-2FDA-4789-A3B3-36CBB9021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38" y="5800725"/>
            <a:ext cx="8429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854132-2CBE-4D31-B038-31C9B851D628}"/>
              </a:ext>
            </a:extLst>
          </p:cNvPr>
          <p:cNvSpPr/>
          <p:nvPr/>
        </p:nvSpPr>
        <p:spPr>
          <a:xfrm>
            <a:off x="525463" y="336550"/>
            <a:ext cx="8120062" cy="52546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215"/>
              </a:lnSpc>
              <a:spcAft>
                <a:spcPts val="388"/>
              </a:spcAft>
              <a:defRPr/>
            </a:pPr>
            <a:r>
              <a:rPr lang="ru" sz="1754" b="1" i="1" dirty="0">
                <a:solidFill>
                  <a:srgbClr val="0000FE"/>
                </a:solidFill>
                <a:latin typeface="Times New Roman"/>
              </a:rPr>
              <a:t>Расходы на муниципальные программы, направленные на формирование современной городской среды и «Башкирские дворики» </a:t>
            </a:r>
          </a:p>
          <a:p>
            <a:pPr algn="ctr">
              <a:lnSpc>
                <a:spcPts val="2215"/>
              </a:lnSpc>
              <a:spcAft>
                <a:spcPts val="388"/>
              </a:spcAft>
              <a:defRPr/>
            </a:pPr>
            <a:r>
              <a:rPr lang="ru" sz="1754" b="1" i="1" dirty="0">
                <a:solidFill>
                  <a:srgbClr val="0000FE"/>
                </a:solidFill>
                <a:latin typeface="Times New Roman"/>
              </a:rPr>
              <a:t>в городском поселении  город Мелеуз на 2022 год  23 358 тыс. руб.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298C49-DB89-49EF-A3A5-F9CE29BFE11D}"/>
              </a:ext>
            </a:extLst>
          </p:cNvPr>
          <p:cNvSpPr/>
          <p:nvPr/>
        </p:nvSpPr>
        <p:spPr>
          <a:xfrm>
            <a:off x="611188" y="2860675"/>
            <a:ext cx="1873250" cy="1217613"/>
          </a:xfrm>
          <a:prstGeom prst="rect">
            <a:avLst/>
          </a:prstGeom>
        </p:spPr>
        <p:txBody>
          <a:bodyPr lIns="0" tIns="0" rIns="0" bIns="0" anchor="ctr"/>
          <a:lstStyle/>
          <a:p>
            <a:pPr indent="562722" algn="just">
              <a:lnSpc>
                <a:spcPts val="1551"/>
              </a:lnSpc>
              <a:defRPr/>
            </a:pPr>
            <a:endParaRPr lang="ru" sz="1292" dirty="0">
              <a:solidFill>
                <a:srgbClr val="0000FE"/>
              </a:solidFill>
              <a:latin typeface="Times New Roman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DA792F-27E1-4BC5-96CF-361FEF0A3E12}"/>
              </a:ext>
            </a:extLst>
          </p:cNvPr>
          <p:cNvSpPr/>
          <p:nvPr/>
        </p:nvSpPr>
        <p:spPr>
          <a:xfrm>
            <a:off x="1509713" y="1743075"/>
            <a:ext cx="6554787" cy="1022350"/>
          </a:xfrm>
          <a:prstGeom prst="rect">
            <a:avLst/>
          </a:prstGeom>
          <a:solidFill>
            <a:srgbClr val="CCFFFF"/>
          </a:solidFill>
        </p:spPr>
        <p:txBody>
          <a:bodyPr lIns="0" tIns="0" rIns="0" bIns="0"/>
          <a:lstStyle/>
          <a:p>
            <a:pPr algn="ctr">
              <a:lnSpc>
                <a:spcPts val="1551"/>
              </a:lnSpc>
              <a:defRPr/>
            </a:pPr>
            <a:r>
              <a:rPr lang="ru" sz="1292" dirty="0">
                <a:solidFill>
                  <a:srgbClr val="0000FE"/>
                </a:solidFill>
                <a:latin typeface="Times New Roman"/>
              </a:rPr>
              <a:t>Муниципальная программа </a:t>
            </a:r>
          </a:p>
          <a:p>
            <a:pPr algn="ctr">
              <a:lnSpc>
                <a:spcPts val="1551"/>
              </a:lnSpc>
              <a:defRPr/>
            </a:pPr>
            <a:r>
              <a:rPr lang="ru" sz="1292" dirty="0">
                <a:solidFill>
                  <a:srgbClr val="0000FE"/>
                </a:solidFill>
                <a:latin typeface="Times New Roman"/>
              </a:rPr>
              <a:t>«Формирование современной городской среды»</a:t>
            </a:r>
          </a:p>
          <a:p>
            <a:pPr algn="ctr">
              <a:lnSpc>
                <a:spcPts val="1551"/>
              </a:lnSpc>
              <a:defRPr/>
            </a:pPr>
            <a:endParaRPr lang="ru" sz="1292" dirty="0">
              <a:solidFill>
                <a:srgbClr val="0000FE"/>
              </a:solidFill>
              <a:latin typeface="Times New Roman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A9F4C14-AAC8-48A7-8551-26357D451A1F}"/>
              </a:ext>
            </a:extLst>
          </p:cNvPr>
          <p:cNvSpPr/>
          <p:nvPr/>
        </p:nvSpPr>
        <p:spPr>
          <a:xfrm>
            <a:off x="3781425" y="2832100"/>
            <a:ext cx="5362575" cy="19034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" b="1" i="1" dirty="0">
                <a:solidFill>
                  <a:srgbClr val="0000FE"/>
                </a:solidFill>
                <a:latin typeface="Times New Roman"/>
              </a:rPr>
              <a:t>«Формирование современной городской среды» – 21 млн. 658 т.р., в том числе: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" b="1" i="1" dirty="0">
                <a:solidFill>
                  <a:srgbClr val="FF0000"/>
                </a:solidFill>
                <a:latin typeface="Times New Roman"/>
              </a:rPr>
              <a:t>Федеральный бюджет – 19 265,3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Р</a:t>
            </a:r>
            <a:r>
              <a:rPr lang="ru" b="1" i="1" dirty="0">
                <a:solidFill>
                  <a:srgbClr val="FF0000"/>
                </a:solidFill>
                <a:latin typeface="Times New Roman"/>
              </a:rPr>
              <a:t>еспубликанский бюджет – 393,2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/>
              </a:rPr>
              <a:t>М</a:t>
            </a:r>
            <a:r>
              <a:rPr lang="ru" b="1" i="1" dirty="0">
                <a:solidFill>
                  <a:srgbClr val="FF0000"/>
                </a:solidFill>
                <a:latin typeface="Times New Roman"/>
              </a:rPr>
              <a:t>естный бюджет – 2000,0</a:t>
            </a:r>
          </a:p>
          <a:p>
            <a:pPr>
              <a:lnSpc>
                <a:spcPts val="1617"/>
              </a:lnSpc>
              <a:spcBef>
                <a:spcPts val="2520"/>
              </a:spcBef>
              <a:spcAft>
                <a:spcPts val="775"/>
              </a:spcAft>
              <a:defRPr/>
            </a:pPr>
            <a:endParaRPr lang="ru" sz="1292" b="1" dirty="0">
              <a:solidFill>
                <a:srgbClr val="0000FE"/>
              </a:solidFill>
              <a:latin typeface="Times New Roman"/>
            </a:endParaRPr>
          </a:p>
          <a:p>
            <a:pPr>
              <a:lnSpc>
                <a:spcPts val="1617"/>
              </a:lnSpc>
              <a:spcBef>
                <a:spcPts val="2520"/>
              </a:spcBef>
              <a:spcAft>
                <a:spcPts val="775"/>
              </a:spcAft>
              <a:defRPr/>
            </a:pPr>
            <a:endParaRPr lang="ru" sz="1292" b="1" dirty="0">
              <a:solidFill>
                <a:srgbClr val="0000FE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>
            <a:extLst>
              <a:ext uri="{FF2B5EF4-FFF2-40B4-BE49-F238E27FC236}">
                <a16:creationId xmlns:a16="http://schemas.microsoft.com/office/drawing/2014/main" id="{2892B325-7EE7-4AC7-B2FB-EAD1D807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325" y="6513513"/>
            <a:ext cx="336550" cy="27463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4584" name="AutoShape 8">
            <a:extLst>
              <a:ext uri="{FF2B5EF4-FFF2-40B4-BE49-F238E27FC236}">
                <a16:creationId xmlns:a16="http://schemas.microsoft.com/office/drawing/2014/main" id="{70FE49D5-40B9-43C7-8C95-0F104166A5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86518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FF"/>
          </a:solidFill>
          <a:ln cap="flat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ru-RU" altLang="ru-RU" sz="2800">
                <a:solidFill>
                  <a:srgbClr val="003399"/>
                </a:solidFill>
              </a:rPr>
              <a:t>Культура -40 790 тыс. руб.</a:t>
            </a:r>
          </a:p>
        </p:txBody>
      </p:sp>
      <p:sp>
        <p:nvSpPr>
          <p:cNvPr id="24587" name="AutoShape 11">
            <a:extLst>
              <a:ext uri="{FF2B5EF4-FFF2-40B4-BE49-F238E27FC236}">
                <a16:creationId xmlns:a16="http://schemas.microsoft.com/office/drawing/2014/main" id="{4C2E304A-7CAA-4A25-9A2E-CE32D8A7D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3" y="1773238"/>
            <a:ext cx="3152775" cy="221773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</a:t>
            </a:r>
          </a:p>
          <a:p>
            <a:pPr marL="342900" indent="-342900"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ДВОРЕЦ</a:t>
            </a:r>
          </a:p>
          <a:p>
            <a:pPr marL="342900" indent="-342900" algn="ctr" eaLnBrk="1" hangingPunct="1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КУЛЬТУРЫ</a:t>
            </a:r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786E60A9-61FE-4FEE-A697-6DCF2D81E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2513" y="1766888"/>
            <a:ext cx="3357562" cy="2224087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</a:t>
            </a:r>
          </a:p>
        </p:txBody>
      </p:sp>
      <p:sp>
        <p:nvSpPr>
          <p:cNvPr id="24592" name="AutoShape 16">
            <a:extLst>
              <a:ext uri="{FF2B5EF4-FFF2-40B4-BE49-F238E27FC236}">
                <a16:creationId xmlns:a16="http://schemas.microsoft.com/office/drawing/2014/main" id="{E64CA55B-6109-4C7A-885A-8F9BC878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1400" y="4071938"/>
            <a:ext cx="360363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endParaRPr lang="ru-RU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4" name="AutoShape 18">
            <a:extLst>
              <a:ext uri="{FF2B5EF4-FFF2-40B4-BE49-F238E27FC236}">
                <a16:creationId xmlns:a16="http://schemas.microsoft.com/office/drawing/2014/main" id="{1CC61922-9D71-4178-B163-E84C8DEB7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4071938"/>
            <a:ext cx="360363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endParaRPr lang="ru-RU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7" name="AutoShape 21">
            <a:extLst>
              <a:ext uri="{FF2B5EF4-FFF2-40B4-BE49-F238E27FC236}">
                <a16:creationId xmlns:a16="http://schemas.microsoft.com/office/drawing/2014/main" id="{250DD12D-48EF-4411-85E3-3D6CF6ED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3" y="5381625"/>
            <a:ext cx="1368425" cy="935038"/>
          </a:xfrm>
          <a:prstGeom prst="flowChartPreparation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r" eaLnBrk="1" hangingPunct="1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3174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 algn="ctr" eaLnBrk="1" hangingPunct="1">
              <a:defRPr/>
            </a:pPr>
            <a:r>
              <a:rPr lang="ru-RU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9" name="AutoShape 23">
            <a:extLst>
              <a:ext uri="{FF2B5EF4-FFF2-40B4-BE49-F238E27FC236}">
                <a16:creationId xmlns:a16="http://schemas.microsoft.com/office/drawing/2014/main" id="{CDCFF279-C7C6-4B26-8DD0-0EC3D846E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5348288"/>
            <a:ext cx="1368425" cy="935037"/>
          </a:xfrm>
          <a:prstGeom prst="flowChartPreparation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37616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217B8B1-1A06-490E-B962-950DDA1C6F7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1438" y="333375"/>
            <a:ext cx="9072562" cy="431800"/>
          </a:xfrm>
        </p:spPr>
        <p:txBody>
          <a:bodyPr/>
          <a:lstStyle/>
          <a:p>
            <a:pPr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</a:rPr>
              <a:t>Перечень муниципальных программ городского поселения город Мелеуз муниципального района Мелеузовский район на 2022-2024 годы</a:t>
            </a:r>
          </a:p>
        </p:txBody>
      </p:sp>
      <p:graphicFrame>
        <p:nvGraphicFramePr>
          <p:cNvPr id="15845" name="Group 485">
            <a:extLst>
              <a:ext uri="{FF2B5EF4-FFF2-40B4-BE49-F238E27FC236}">
                <a16:creationId xmlns:a16="http://schemas.microsoft.com/office/drawing/2014/main" id="{112A2015-87D5-4565-9AAD-B98A1240FAA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71438" y="1196975"/>
          <a:ext cx="8893175" cy="7119938"/>
        </p:xfrm>
        <a:graphic>
          <a:graphicData uri="http://schemas.openxmlformats.org/drawingml/2006/table">
            <a:tbl>
              <a:tblPr/>
              <a:tblGrid>
                <a:gridCol w="46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г.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2023г.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г.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"Дорожное хозяйство и транспортное обслуживание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61821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63319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68311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"Модернизация и реформирование жилищно-коммунального хозяйства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7216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"Благоустройство территорий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47609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47609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47609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 «Формирования  современной городской среды  в городском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на 2018-2024 годы"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21658,5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культуры в городском поселении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40790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40490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40790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"Развитие муниципальной службы в городском поселении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"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13547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13547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6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L="91443" marR="91443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Муниципальная программа  «Реализация проектов по комплексному благоустройству дворовых территорий  городского поселения город Мелеуз муниципального района </a:t>
                      </a:r>
                      <a:r>
                        <a:rPr kumimoji="0" lang="ru-RU" alt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 Республики Башкортостан «Башкирские дворики»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</a:t>
                      </a:r>
                    </a:p>
                  </a:txBody>
                  <a:tcPr marL="91443" marR="91443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0043" name="Rectangle 123">
            <a:extLst>
              <a:ext uri="{FF2B5EF4-FFF2-40B4-BE49-F238E27FC236}">
                <a16:creationId xmlns:a16="http://schemas.microsoft.com/office/drawing/2014/main" id="{2B2BCF7D-0699-479F-B6F9-6C05B129CED0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7596188" y="476250"/>
            <a:ext cx="1368425" cy="72072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тыс. руб</a:t>
            </a:r>
            <a:r>
              <a:rPr lang="ru-RU" alt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0" name="Group 18">
            <a:extLst>
              <a:ext uri="{FF2B5EF4-FFF2-40B4-BE49-F238E27FC236}">
                <a16:creationId xmlns:a16="http://schemas.microsoft.com/office/drawing/2014/main" id="{B8C612B1-FCEB-4E40-8AF6-123DDF7986E3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207500" cy="6858000"/>
        </p:xfrm>
        <a:graphic>
          <a:graphicData uri="http://schemas.openxmlformats.org/drawingml/2006/table">
            <a:tbl>
              <a:tblPr/>
              <a:tblGrid>
                <a:gridCol w="920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Основные направления бюджетной и налоговой политики городского поселения город Мелеуз муниципального района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Мелеузовский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район 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на 2022 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год и на период 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до 20234года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Проведение ответственной и консервативной бюджетной политики, направленной на безусловное исполнение принятых социальных обязательств;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Повышение эффективности использования бюджетных ресурсов на исполнение действующих обязательств, ограничение принятия новых расходных обязательств и обеспечение их жесткой взаимосвязи с реальными возможностями бюджета;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Обеспечение долгосрочной сбалансированности бюджетной системы городского поселения город Мелеуз муниципального района;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Программно-целевое планирование и исполнение бюджета;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000"/>
                        </a:buClr>
                        <a:buSzPct val="7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сложившихся экономических условиях налоговая политика предусматривает применение действующих мер налогового стимулирования, противодействие негативным проявлениям экономического кризиса, создание условий для восстановления положительных темпов экономического роста .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CC"/>
                        </a:gs>
                        <a:gs pos="50000">
                          <a:srgbClr val="99FFCC"/>
                        </a:gs>
                        <a:gs pos="100000">
                          <a:srgbClr val="FFFF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>
            <a:extLst>
              <a:ext uri="{FF2B5EF4-FFF2-40B4-BE49-F238E27FC236}">
                <a16:creationId xmlns:a16="http://schemas.microsoft.com/office/drawing/2014/main" id="{D20C80E6-80D8-4B89-AC54-8C70DFC1F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528763"/>
            <a:ext cx="1198562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>
            <a:extLst>
              <a:ext uri="{FF2B5EF4-FFF2-40B4-BE49-F238E27FC236}">
                <a16:creationId xmlns:a16="http://schemas.microsoft.com/office/drawing/2014/main" id="{83C67E53-63AC-4862-8976-1B100F14D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248150"/>
            <a:ext cx="12033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>
            <a:extLst>
              <a:ext uri="{FF2B5EF4-FFF2-40B4-BE49-F238E27FC236}">
                <a16:creationId xmlns:a16="http://schemas.microsoft.com/office/drawing/2014/main" id="{0CE88B1B-37C1-4CDA-9058-722FD4BAC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22413"/>
            <a:ext cx="4222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>
            <a:extLst>
              <a:ext uri="{FF2B5EF4-FFF2-40B4-BE49-F238E27FC236}">
                <a16:creationId xmlns:a16="http://schemas.microsoft.com/office/drawing/2014/main" id="{B254013F-CFDE-4ACC-9848-11F4B7631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370388"/>
            <a:ext cx="4270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>
            <a:extLst>
              <a:ext uri="{FF2B5EF4-FFF2-40B4-BE49-F238E27FC236}">
                <a16:creationId xmlns:a16="http://schemas.microsoft.com/office/drawing/2014/main" id="{B59DA208-CD25-463B-B314-E37C60B529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622425"/>
            <a:ext cx="17970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>
            <a:extLst>
              <a:ext uri="{FF2B5EF4-FFF2-40B4-BE49-F238E27FC236}">
                <a16:creationId xmlns:a16="http://schemas.microsoft.com/office/drawing/2014/main" id="{91B8D479-73E4-4112-AAD1-29A126C9B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775200"/>
            <a:ext cx="1322388" cy="9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9">
            <a:extLst>
              <a:ext uri="{FF2B5EF4-FFF2-40B4-BE49-F238E27FC236}">
                <a16:creationId xmlns:a16="http://schemas.microsoft.com/office/drawing/2014/main" id="{45D67B6F-C7B9-4CE2-A200-B680F415E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5222875"/>
            <a:ext cx="173037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DD08A3-3E0E-42B2-862E-CBD64B0D0B76}"/>
              </a:ext>
            </a:extLst>
          </p:cNvPr>
          <p:cNvSpPr/>
          <p:nvPr/>
        </p:nvSpPr>
        <p:spPr>
          <a:xfrm>
            <a:off x="831850" y="352425"/>
            <a:ext cx="7700963" cy="80486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lnSpc>
                <a:spcPts val="2437"/>
              </a:lnSpc>
              <a:defRPr/>
            </a:pPr>
            <a:r>
              <a:rPr lang="ru" sz="2000" b="1" i="1" dirty="0">
                <a:solidFill>
                  <a:srgbClr val="0000FE"/>
                </a:solidFill>
                <a:latin typeface="Times New Roman"/>
              </a:rPr>
              <a:t>Формирование бюджета городского поселения город Мелеуз осуществляется на основании основных направлений</a:t>
            </a:r>
          </a:p>
          <a:p>
            <a:pPr algn="ctr">
              <a:lnSpc>
                <a:spcPts val="2437"/>
              </a:lnSpc>
              <a:defRPr/>
            </a:pPr>
            <a:r>
              <a:rPr lang="ru" sz="2000" b="1" i="1" dirty="0">
                <a:solidFill>
                  <a:srgbClr val="0000FE"/>
                </a:solidFill>
                <a:latin typeface="Times New Roman"/>
              </a:rPr>
              <a:t>бюджетной политик</a:t>
            </a:r>
            <a:r>
              <a:rPr lang="ru" sz="1754" b="1" i="1" dirty="0">
                <a:solidFill>
                  <a:srgbClr val="0000FE"/>
                </a:solidFill>
                <a:latin typeface="Times New Roman"/>
              </a:rPr>
              <a:t>и</a:t>
            </a:r>
          </a:p>
        </p:txBody>
      </p:sp>
      <p:sp>
        <p:nvSpPr>
          <p:cNvPr id="13322" name="Прямоугольник 11">
            <a:extLst>
              <a:ext uri="{FF2B5EF4-FFF2-40B4-BE49-F238E27FC236}">
                <a16:creationId xmlns:a16="http://schemas.microsoft.com/office/drawing/2014/main" id="{8D23A48C-3BC4-48D6-82F3-3B17DC587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1511300"/>
            <a:ext cx="3556000" cy="936625"/>
          </a:xfrm>
          <a:prstGeom prst="rect">
            <a:avLst/>
          </a:prstGeom>
          <a:solidFill>
            <a:srgbClr val="FECC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75"/>
              </a:lnSpc>
              <a:spcBef>
                <a:spcPts val="588"/>
              </a:spcBef>
              <a:spcAft>
                <a:spcPts val="2325"/>
              </a:spcAft>
            </a:pPr>
            <a:r>
              <a:rPr lang="ru-RU" altLang="ru-RU" sz="1600" b="1">
                <a:solidFill>
                  <a:srgbClr val="0000FE"/>
                </a:solidFill>
                <a:latin typeface="Times New Roman" panose="02020603050405020304" pitchFamily="18" charset="0"/>
              </a:rPr>
              <a:t>Обеспечение сбалансированности и устойчивости  бюджета городского поселения</a:t>
            </a:r>
          </a:p>
        </p:txBody>
      </p:sp>
      <p:sp>
        <p:nvSpPr>
          <p:cNvPr id="13323" name="Прямоугольник 12">
            <a:extLst>
              <a:ext uri="{FF2B5EF4-FFF2-40B4-BE49-F238E27FC236}">
                <a16:creationId xmlns:a16="http://schemas.microsoft.com/office/drawing/2014/main" id="{D1AD9667-CE5F-45ED-B24C-E546CD7E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650" y="2465388"/>
            <a:ext cx="3503613" cy="1020762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50"/>
              </a:lnSpc>
              <a:spcAft>
                <a:spcPts val="1363"/>
              </a:spcAft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</a:rPr>
              <a:t>Повышение устойчивости экономики и бюджета к изменениям внешней конъюктуры в целях достижения национальных целей развития городского поселения</a:t>
            </a:r>
          </a:p>
        </p:txBody>
      </p:sp>
      <p:sp>
        <p:nvSpPr>
          <p:cNvPr id="13324" name="Прямоугольник 13">
            <a:extLst>
              <a:ext uri="{FF2B5EF4-FFF2-40B4-BE49-F238E27FC236}">
                <a16:creationId xmlns:a16="http://schemas.microsoft.com/office/drawing/2014/main" id="{89B36856-CCB9-47D0-8A1B-564094AFF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3530600"/>
            <a:ext cx="3497263" cy="779463"/>
          </a:xfrm>
          <a:prstGeom prst="rect">
            <a:avLst/>
          </a:prstGeom>
          <a:solidFill>
            <a:srgbClr val="F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50"/>
              </a:lnSpc>
              <a:spcBef>
                <a:spcPts val="1363"/>
              </a:spcBef>
              <a:spcAft>
                <a:spcPts val="1363"/>
              </a:spcAft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</a:rPr>
              <a:t>Организация работы по повышению качества администрирования доходов бюджета поселения</a:t>
            </a:r>
          </a:p>
        </p:txBody>
      </p:sp>
      <p:sp>
        <p:nvSpPr>
          <p:cNvPr id="13325" name="Прямоугольник 14">
            <a:extLst>
              <a:ext uri="{FF2B5EF4-FFF2-40B4-BE49-F238E27FC236}">
                <a16:creationId xmlns:a16="http://schemas.microsoft.com/office/drawing/2014/main" id="{8ADE659E-EF5A-40B2-8CA8-DDB66CC9E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4370388"/>
            <a:ext cx="3524250" cy="1150937"/>
          </a:xfrm>
          <a:prstGeom prst="rect">
            <a:avLst/>
          </a:prstGeom>
          <a:solidFill>
            <a:srgbClr val="3BC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50"/>
              </a:lnSpc>
              <a:spcBef>
                <a:spcPts val="1363"/>
              </a:spcBef>
              <a:spcAft>
                <a:spcPts val="1363"/>
              </a:spcAft>
            </a:pPr>
            <a:r>
              <a:rPr lang="ru-RU" altLang="ru-RU" sz="1600" b="1">
                <a:solidFill>
                  <a:srgbClr val="0000FE"/>
                </a:solidFill>
                <a:latin typeface="Times New Roman" panose="02020603050405020304" pitchFamily="18" charset="0"/>
              </a:rPr>
              <a:t>Повышение эффективности бюджетных расходов,в том числе путем внедрения практики проведения обзоров бюджетных расходов</a:t>
            </a:r>
          </a:p>
        </p:txBody>
      </p:sp>
      <p:sp>
        <p:nvSpPr>
          <p:cNvPr id="13326" name="Прямоугольник 15">
            <a:extLst>
              <a:ext uri="{FF2B5EF4-FFF2-40B4-BE49-F238E27FC236}">
                <a16:creationId xmlns:a16="http://schemas.microsoft.com/office/drawing/2014/main" id="{C7E10F2E-50AF-46BA-A4A7-F07B5C845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7038" y="5538788"/>
            <a:ext cx="3451225" cy="1054100"/>
          </a:xfrm>
          <a:prstGeom prst="rect">
            <a:avLst/>
          </a:prstGeom>
          <a:solidFill>
            <a:srgbClr val="FF3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1pPr>
            <a:lvl2pPr marL="742950" indent="-28575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2pPr>
            <a:lvl3pPr marL="11430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3pPr>
            <a:lvl4pPr marL="16002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4pPr>
            <a:lvl5pPr marL="2057400" indent="-228600"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66"/>
                </a:solidFill>
                <a:latin typeface="Bookman Old Style" panose="02050604050505020204" pitchFamily="18" charset="0"/>
              </a:defRPr>
            </a:lvl9pPr>
          </a:lstStyle>
          <a:p>
            <a:pPr algn="ctr">
              <a:lnSpc>
                <a:spcPts val="1525"/>
              </a:lnSpc>
            </a:pPr>
            <a:r>
              <a:rPr lang="ru-RU" altLang="ru-RU" sz="1600" b="1">
                <a:solidFill>
                  <a:srgbClr val="FFFFFF"/>
                </a:solidFill>
                <a:latin typeface="Times New Roman" panose="02020603050405020304" pitchFamily="18" charset="0"/>
              </a:rPr>
              <a:t>Обеспечение прозрачности муниципальных финансов и открытости бюджета, бюджетного процесса для граждан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C7BD89-1643-4C93-BC39-021F2ABBD383}"/>
              </a:ext>
            </a:extLst>
          </p:cNvPr>
          <p:cNvSpPr/>
          <p:nvPr/>
        </p:nvSpPr>
        <p:spPr>
          <a:xfrm>
            <a:off x="6724650" y="3806825"/>
            <a:ext cx="1592263" cy="747713"/>
          </a:xfrm>
          <a:prstGeom prst="rect">
            <a:avLst/>
          </a:prstGeom>
        </p:spPr>
        <p:txBody>
          <a:bodyPr lIns="0" tIns="0" rIns="0" bIns="0"/>
          <a:lstStyle/>
          <a:p>
            <a:pPr marL="257914" indent="-257914">
              <a:lnSpc>
                <a:spcPts val="2193"/>
              </a:lnSpc>
              <a:defRPr/>
            </a:pPr>
            <a:r>
              <a:rPr lang="ru" sz="1754" b="1" dirty="0">
                <a:solidFill>
                  <a:srgbClr val="3702CE"/>
                </a:solidFill>
                <a:latin typeface="Times New Roman"/>
              </a:rPr>
              <a:t>Цели и задачи бюджетной политики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>
            <a:extLst>
              <a:ext uri="{FF2B5EF4-FFF2-40B4-BE49-F238E27FC236}">
                <a16:creationId xmlns:a16="http://schemas.microsoft.com/office/drawing/2014/main" id="{4F18981B-64E4-412A-BEFB-C661CA57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564188"/>
            <a:ext cx="229552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>
            <a:extLst>
              <a:ext uri="{FF2B5EF4-FFF2-40B4-BE49-F238E27FC236}">
                <a16:creationId xmlns:a16="http://schemas.microsoft.com/office/drawing/2014/main" id="{8888D72D-4832-4602-B04A-90111340D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178425"/>
            <a:ext cx="16335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439B22-9A9D-4F15-890A-59E7A813D3AC}"/>
              </a:ext>
            </a:extLst>
          </p:cNvPr>
          <p:cNvSpPr/>
          <p:nvPr/>
        </p:nvSpPr>
        <p:spPr>
          <a:xfrm>
            <a:off x="352425" y="501650"/>
            <a:ext cx="8240713" cy="887413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spcAft>
                <a:spcPts val="582"/>
              </a:spcAft>
              <a:defRPr/>
            </a:pPr>
            <a:r>
              <a:rPr lang="ru" sz="1846" b="1" i="1" dirty="0">
                <a:solidFill>
                  <a:srgbClr val="0000FE"/>
                </a:solidFill>
                <a:latin typeface="Times New Roman"/>
              </a:rPr>
              <a:t>Основные параметры бюджета городского поселения  город Мелеуз муниципального района Мелеузовский район Республики Башкортостан на 2022 год и на плановый перид 2023 и 2024 годов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836B2E7-407D-4917-9D43-8B010E28C5F8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133600"/>
          <a:ext cx="8207375" cy="3044825"/>
        </p:xfrm>
        <a:graphic>
          <a:graphicData uri="http://schemas.openxmlformats.org/drawingml/2006/table">
            <a:tbl>
              <a:tblPr/>
              <a:tblGrid>
                <a:gridCol w="1935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672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FFFF00"/>
                          </a:solidFill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b">
                    <a:solidFill>
                      <a:srgbClr val="29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468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i="1" dirty="0">
                          <a:solidFill>
                            <a:srgbClr val="FFFFFF"/>
                          </a:solidFill>
                          <a:latin typeface="Times New Roman"/>
                        </a:rPr>
                        <a:t>Доходы</a:t>
                      </a:r>
                    </a:p>
                  </a:txBody>
                  <a:tcPr marL="0" marR="0" marT="0" marB="0" anchor="ctr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194 341 463,49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178 139 000,00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188 175 000,00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572"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i="1" dirty="0">
                          <a:solidFill>
                            <a:srgbClr val="FFFFFF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0" marR="0" marT="0" marB="0" anchor="ctr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194 341 463,49</a:t>
                      </a:r>
                    </a:p>
                  </a:txBody>
                  <a:tcPr marL="0" marR="0" marT="0" marB="0" anchor="ctr"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178 139 000,00</a:t>
                      </a:r>
                    </a:p>
                  </a:txBody>
                  <a:tcPr marL="0" marR="0" marT="0" marB="0" anchor="ctr">
                    <a:solidFill>
                      <a:srgbClr val="E6F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>
                          <a:solidFill>
                            <a:srgbClr val="262626"/>
                          </a:solidFill>
                          <a:latin typeface="Times New Roman"/>
                        </a:rPr>
                        <a:t>188 175 000,00</a:t>
                      </a:r>
                      <a:endParaRPr lang="ru" sz="1800" b="1" dirty="0">
                        <a:solidFill>
                          <a:srgbClr val="262626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solidFill>
                      <a:srgbClr val="E6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113">
                <a:tc>
                  <a:txBody>
                    <a:bodyPr/>
                    <a:lstStyle/>
                    <a:p>
                      <a:pPr indent="0" algn="ctr">
                        <a:lnSpc>
                          <a:spcPts val="2760"/>
                        </a:lnSpc>
                      </a:pPr>
                      <a:r>
                        <a:rPr lang="ru" sz="1800" b="1" i="1" dirty="0">
                          <a:solidFill>
                            <a:srgbClr val="FFFFFF"/>
                          </a:solidFill>
                          <a:latin typeface="Times New Roman"/>
                        </a:rPr>
                        <a:t>Дефицит (-) Профицит (+)</a:t>
                      </a:r>
                    </a:p>
                  </a:txBody>
                  <a:tcPr marL="0" marR="0" marT="0" marB="0" anchor="ctr">
                    <a:solidFill>
                      <a:srgbClr val="299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800" b="1" dirty="0">
                          <a:solidFill>
                            <a:srgbClr val="262626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D5E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5">
            <a:extLst>
              <a:ext uri="{FF2B5EF4-FFF2-40B4-BE49-F238E27FC236}">
                <a16:creationId xmlns:a16="http://schemas.microsoft.com/office/drawing/2014/main" id="{8564BF69-F41D-4CE6-AE9F-161E2A90D9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675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Структура бюджета городского поселения город Мелеуз муниципального района по доходам на 2022 год и плановый период 2023-2024 годов.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15363" name="Диаграмма 9">
            <a:extLst>
              <a:ext uri="{FF2B5EF4-FFF2-40B4-BE49-F238E27FC236}">
                <a16:creationId xmlns:a16="http://schemas.microsoft.com/office/drawing/2014/main" id="{41DB0AF3-6B56-4B83-81AC-2C48A2EFC02E}"/>
              </a:ext>
            </a:extLst>
          </p:cNvPr>
          <p:cNvGraphicFramePr>
            <a:graphicFrameLocks/>
          </p:cNvGraphicFramePr>
          <p:nvPr/>
        </p:nvGraphicFramePr>
        <p:xfrm>
          <a:off x="4283075" y="2130425"/>
          <a:ext cx="4189413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Диаграмма" r:id="rId3" imgW="4183387" imgH="2034504" progId="Excel.Chart.8">
                  <p:embed/>
                </p:oleObj>
              </mc:Choice>
              <mc:Fallback>
                <p:oleObj name="Диаграмма" r:id="rId3" imgW="4183387" imgH="2034504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2130425"/>
                        <a:ext cx="4189413" cy="203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Диаграмма 14">
            <a:extLst>
              <a:ext uri="{FF2B5EF4-FFF2-40B4-BE49-F238E27FC236}">
                <a16:creationId xmlns:a16="http://schemas.microsoft.com/office/drawing/2014/main" id="{C96FED2A-1636-43AC-8F8F-7200B567D42B}"/>
              </a:ext>
            </a:extLst>
          </p:cNvPr>
          <p:cNvGraphicFramePr>
            <a:graphicFrameLocks/>
          </p:cNvGraphicFramePr>
          <p:nvPr/>
        </p:nvGraphicFramePr>
        <p:xfrm>
          <a:off x="2054225" y="4321175"/>
          <a:ext cx="6564313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Диаграмма" r:id="rId5" imgW="6545645" imgH="1813536" progId="Excel.Chart.8">
                  <p:embed/>
                </p:oleObj>
              </mc:Choice>
              <mc:Fallback>
                <p:oleObj name="Диаграмма" r:id="rId5" imgW="6545645" imgH="1813536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4321175"/>
                        <a:ext cx="6564313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Диаграмма 20">
            <a:extLst>
              <a:ext uri="{FF2B5EF4-FFF2-40B4-BE49-F238E27FC236}">
                <a16:creationId xmlns:a16="http://schemas.microsoft.com/office/drawing/2014/main" id="{4EBB959D-3F9C-4AF7-B89E-EFA3628EDD66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682625" y="2233613"/>
          <a:ext cx="4873625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Диаграмма" r:id="rId7" imgW="5013883" imgH="2118312" progId="Excel.Chart.8">
                  <p:embed/>
                </p:oleObj>
              </mc:Choice>
              <mc:Fallback>
                <p:oleObj name="Диаграмма" r:id="rId7" imgW="5013883" imgH="2118312" progId="Excel.Chart.8">
                  <p:embed/>
                  <p:pic>
                    <p:nvPicPr>
                      <p:cNvPr id="0" name="Диаграмма 2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233613"/>
                        <a:ext cx="4873625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Рисунок 5">
            <a:extLst>
              <a:ext uri="{FF2B5EF4-FFF2-40B4-BE49-F238E27FC236}">
                <a16:creationId xmlns:a16="http://schemas.microsoft.com/office/drawing/2014/main" id="{AFD21889-7725-41F1-BC28-7CCAB0AA83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1524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50E0E6-C405-4CDD-98CD-9A0CBB3F3CD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solidFill>
                  <a:schemeClr val="tx1"/>
                </a:solidFill>
              </a:rPr>
              <a:t>Структура налоговых и неналоговых поступлений в 2022 году (в тыс. руб)</a:t>
            </a:r>
            <a:endParaRPr lang="ru-RU" altLang="ru-RU" sz="2800"/>
          </a:p>
        </p:txBody>
      </p:sp>
      <p:graphicFrame>
        <p:nvGraphicFramePr>
          <p:cNvPr id="16387" name="Object 4">
            <a:extLst>
              <a:ext uri="{FF2B5EF4-FFF2-40B4-BE49-F238E27FC236}">
                <a16:creationId xmlns:a16="http://schemas.microsoft.com/office/drawing/2014/main" id="{2DCCD4FA-65A4-4786-A8C1-6C49638F9F34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1403350" y="1801813"/>
          <a:ext cx="7497763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Диаграмма" r:id="rId4" imgW="8618321" imgH="5478840" progId="Excel.Chart.8">
                  <p:embed/>
                </p:oleObj>
              </mc:Choice>
              <mc:Fallback>
                <p:oleObj name="Диаграмма" r:id="rId4" imgW="8618321" imgH="5478840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01813"/>
                        <a:ext cx="7497763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E642560E-E7CF-4E69-BADB-6437A6653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12954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B8AC1-CDB8-43D6-8535-FF34EF7A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 безвозмездных поступлений в бюджет  городского  поселения на 2022 год</a:t>
            </a:r>
            <a:b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млн. </a:t>
            </a:r>
            <a:r>
              <a:rPr lang="ru-RU" sz="3200" b="1" i="1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441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  </a:t>
            </a:r>
          </a:p>
        </p:txBody>
      </p:sp>
      <p:graphicFrame>
        <p:nvGraphicFramePr>
          <p:cNvPr id="18435" name="Диаграмма 18">
            <a:extLst>
              <a:ext uri="{FF2B5EF4-FFF2-40B4-BE49-F238E27FC236}">
                <a16:creationId xmlns:a16="http://schemas.microsoft.com/office/drawing/2014/main" id="{382C305B-CF57-4AB3-9000-C820B8B5095E}"/>
              </a:ext>
            </a:extLst>
          </p:cNvPr>
          <p:cNvGraphicFramePr>
            <a:graphicFrameLocks noGrp="1"/>
          </p:cNvGraphicFramePr>
          <p:nvPr>
            <p:ph type="chart" idx="1"/>
          </p:nvPr>
        </p:nvGraphicFramePr>
        <p:xfrm>
          <a:off x="0" y="2128838"/>
          <a:ext cx="922972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Диаграмма" r:id="rId4" imgW="8641012" imgH="4701456" progId="Excel.Chart.8">
                  <p:embed/>
                </p:oleObj>
              </mc:Choice>
              <mc:Fallback>
                <p:oleObj name="Диаграмма" r:id="rId4" imgW="8641012" imgH="4701456" progId="Excel.Chart.8">
                  <p:embed/>
                  <p:pic>
                    <p:nvPicPr>
                      <p:cNvPr id="0" name="Диаграмма 1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28838"/>
                        <a:ext cx="9229725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F20ACBA-9AA7-49A3-A02C-CA1AB9FEDE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>
                <a:solidFill>
                  <a:schemeClr val="tx1"/>
                </a:solidFill>
              </a:rPr>
              <a:t>Расходы бюджета городского поселения город Мелеуз на  2022-2024 г.</a:t>
            </a:r>
            <a:endParaRPr lang="ru-RU" altLang="ru-RU" sz="2800"/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0A239AB5-964E-41E0-ACE3-4A2B0AC383D4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604838" y="1989138"/>
          <a:ext cx="7829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Диаграмма" r:id="rId4" imgW="8793584" imgH="4838616" progId="Excel.Chart.8">
                  <p:embed/>
                </p:oleObj>
              </mc:Choice>
              <mc:Fallback>
                <p:oleObj name="Диаграмма" r:id="rId4" imgW="8793584" imgH="4838616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989138"/>
                        <a:ext cx="7829550" cy="430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A5D7615-609D-451B-B6F4-67154450970F}"/>
              </a:ext>
            </a:extLst>
          </p:cNvPr>
          <p:cNvSpPr/>
          <p:nvPr/>
        </p:nvSpPr>
        <p:spPr>
          <a:xfrm>
            <a:off x="989013" y="260350"/>
            <a:ext cx="802798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по разделу национальная экономика на 2022 год </a:t>
            </a:r>
          </a:p>
          <a:p>
            <a:pPr algn="ctr">
              <a:defRPr/>
            </a:pP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64 721 тыс. руб. </a:t>
            </a:r>
          </a:p>
        </p:txBody>
      </p:sp>
      <p:graphicFrame>
        <p:nvGraphicFramePr>
          <p:cNvPr id="22531" name="Диаграмма 19">
            <a:extLst>
              <a:ext uri="{FF2B5EF4-FFF2-40B4-BE49-F238E27FC236}">
                <a16:creationId xmlns:a16="http://schemas.microsoft.com/office/drawing/2014/main" id="{C87163FE-1BFB-4429-AECF-07E0EC1D94C2}"/>
              </a:ext>
            </a:extLst>
          </p:cNvPr>
          <p:cNvGraphicFramePr>
            <a:graphicFrameLocks/>
          </p:cNvGraphicFramePr>
          <p:nvPr/>
        </p:nvGraphicFramePr>
        <p:xfrm>
          <a:off x="1463675" y="2011363"/>
          <a:ext cx="6148388" cy="421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Диаграмма" r:id="rId3" imgW="6126480" imgH="4206240" progId="Excel.Chart.8">
                  <p:embed/>
                </p:oleObj>
              </mc:Choice>
              <mc:Fallback>
                <p:oleObj name="Диаграмма" r:id="rId3" imgW="6126480" imgH="4206240" progId="Excel.Chart.8">
                  <p:embed/>
                  <p:pic>
                    <p:nvPicPr>
                      <p:cNvPr id="0" name="Диаграмма 1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2011363"/>
                        <a:ext cx="6148388" cy="4217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Рисунок 20">
            <a:extLst>
              <a:ext uri="{FF2B5EF4-FFF2-40B4-BE49-F238E27FC236}">
                <a16:creationId xmlns:a16="http://schemas.microsoft.com/office/drawing/2014/main" id="{2A02C239-66F3-484E-A5EF-546DFC756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516563"/>
            <a:ext cx="21336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Group 2">
            <a:extLst>
              <a:ext uri="{FF2B5EF4-FFF2-40B4-BE49-F238E27FC236}">
                <a16:creationId xmlns:a16="http://schemas.microsoft.com/office/drawing/2014/main" id="{CC8FA381-8600-4EFE-A0E3-3F84F1AC7E87}"/>
              </a:ext>
            </a:extLst>
          </p:cNvPr>
          <p:cNvGraphicFramePr>
            <a:graphicFrameLocks noGrp="1"/>
          </p:cNvGraphicFramePr>
          <p:nvPr/>
        </p:nvGraphicFramePr>
        <p:xfrm>
          <a:off x="242888" y="1341438"/>
          <a:ext cx="8497887" cy="3332162"/>
        </p:xfrm>
        <a:graphic>
          <a:graphicData uri="http://schemas.openxmlformats.org/drawingml/2006/table">
            <a:tbl>
              <a:tblPr/>
              <a:tblGrid>
                <a:gridCol w="7115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98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kumimoji="0" 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-52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год,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CCFFCC"/>
                        </a:gs>
                        <a:gs pos="100000">
                          <a:srgbClr val="CCFFCC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25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Текущий ремонт асфальтобетонных покрытий и элементов обустройства дороги 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33821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8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Содержание действующих сетей автомобильных дорог общего пользования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1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Прочие работы</a:t>
                      </a: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8815" name="AutoShape 31">
            <a:extLst>
              <a:ext uri="{FF2B5EF4-FFF2-40B4-BE49-F238E27FC236}">
                <a16:creationId xmlns:a16="http://schemas.microsoft.com/office/drawing/2014/main" id="{8C2B1F11-897F-4814-AA82-940443A84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404813"/>
            <a:ext cx="8964613" cy="93662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342900" indent="-342900" algn="ctr" eaLnBrk="1" hangingPunct="1">
              <a:defRPr/>
            </a:pP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 </a:t>
            </a:r>
            <a:b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- 54821 тыс. руб.</a:t>
            </a:r>
            <a:endParaRPr lang="ru-RU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816" name="Rectangle 32">
            <a:extLst>
              <a:ext uri="{FF2B5EF4-FFF2-40B4-BE49-F238E27FC236}">
                <a16:creationId xmlns:a16="http://schemas.microsoft.com/office/drawing/2014/main" id="{363D1B67-8961-4DD3-8DBC-336645BB2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6521450"/>
            <a:ext cx="682625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defRPr/>
            </a:pPr>
            <a:r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BC61A6C-6E4C-45EE-8074-76B89848A953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4652963"/>
          <a:ext cx="8497888" cy="792162"/>
        </p:xfrm>
        <a:graphic>
          <a:graphicData uri="http://schemas.openxmlformats.org/drawingml/2006/table">
            <a:tbl>
              <a:tblPr/>
              <a:tblGrid>
                <a:gridCol w="7129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 CYR" charset="-52"/>
                          <a:cs typeface="Times New Roman" pitchFamily="18" charset="0"/>
                        </a:rPr>
                        <a:t>Субсидия для МБУ «Зеленое хозяйство»</a:t>
                      </a:r>
                    </a:p>
                  </a:txBody>
                  <a:tcPr marL="91450" marR="91450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21" marB="457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sh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6438</TotalTime>
  <Words>822</Words>
  <Application>Microsoft Office PowerPoint</Application>
  <PresentationFormat>Экран (4:3)</PresentationFormat>
  <Paragraphs>150</Paragraphs>
  <Slides>16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Bookman Old Style</vt:lpstr>
      <vt:lpstr>Arial</vt:lpstr>
      <vt:lpstr>Candara</vt:lpstr>
      <vt:lpstr>Symbol</vt:lpstr>
      <vt:lpstr>Times New Roman</vt:lpstr>
      <vt:lpstr>Arial CYR</vt:lpstr>
      <vt:lpstr>Wingdings</vt:lpstr>
      <vt:lpstr>Волна</vt:lpstr>
      <vt:lpstr>Диаграмма Microsoft Excel</vt:lpstr>
      <vt:lpstr>Презентация PowerPoint</vt:lpstr>
      <vt:lpstr>Презентация PowerPoint</vt:lpstr>
      <vt:lpstr>Презентация PowerPoint</vt:lpstr>
      <vt:lpstr>Структура бюджета городского поселения город Мелеуз муниципального района по доходам на 2022 год и плановый период 2023-2024 годов. </vt:lpstr>
      <vt:lpstr>Структура налоговых и неналоговых поступлений в 2022 году (в тыс. руб)</vt:lpstr>
      <vt:lpstr>Объем  безвозмездных поступлений в бюджет  городского  поселения на 2022 год 32 млн. 441 тыс.   </vt:lpstr>
      <vt:lpstr>Расходы бюджета городского поселения город Мелеуз на  2022-2024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-40 790 тыс. руб.</vt:lpstr>
      <vt:lpstr>Перечень муниципальных программ городского поселения город Мелеуз муниципального района Мелеузовский район на 2022-2024 годы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района МЕЛЕУЗОВСКИЙ РАЙОН</dc:title>
  <dc:creator>User</dc:creator>
  <cp:lastModifiedBy>user</cp:lastModifiedBy>
  <cp:revision>316</cp:revision>
  <cp:lastPrinted>2021-12-02T07:35:31Z</cp:lastPrinted>
  <dcterms:created xsi:type="dcterms:W3CDTF">2009-05-14T04:54:50Z</dcterms:created>
  <dcterms:modified xsi:type="dcterms:W3CDTF">2022-03-16T07:24:43Z</dcterms:modified>
</cp:coreProperties>
</file>