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fntdata" ContentType="application/x-fontdata"/>
  <Default Extension="png" ContentType="image/png"/>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2-->
<p:presentation xmlns:r="http://schemas.openxmlformats.org/officeDocument/2006/relationships" xmlns:a="http://schemas.openxmlformats.org/drawingml/2006/main" xmlns:p="http://schemas.openxmlformats.org/presentationml/2006/main" strictFirstAndLastChars="0" embedTrueTypeFonts="1" saveSubsetFonts="1" autoCompressPictures="0">
  <p:sldMasterIdLst>
    <p:sldMasterId id="2147483659" r:id="rId1"/>
  </p:sldMasterIdLst>
  <p:notesMasterIdLst>
    <p:notesMasterId r:id="rId2"/>
  </p:notesMasterIdLst>
  <p:sldIdLst>
    <p:sldId id="362" r:id="rId3"/>
    <p:sldId id="256" r:id="rId4"/>
    <p:sldId id="257" r:id="rId5"/>
    <p:sldId id="318" r:id="rId6"/>
    <p:sldId id="356" r:id="rId7"/>
    <p:sldId id="332" r:id="rId8"/>
    <p:sldId id="355" r:id="rId9"/>
    <p:sldId id="319" r:id="rId10"/>
    <p:sldId id="342" r:id="rId11"/>
    <p:sldId id="343" r:id="rId12"/>
    <p:sldId id="340" r:id="rId13"/>
    <p:sldId id="354" r:id="rId14"/>
    <p:sldId id="346" r:id="rId15"/>
    <p:sldId id="348" r:id="rId16"/>
    <p:sldId id="337" r:id="rId17"/>
    <p:sldId id="349" r:id="rId18"/>
    <p:sldId id="350" r:id="rId19"/>
    <p:sldId id="345" r:id="rId20"/>
    <p:sldId id="347" r:id="rId21"/>
    <p:sldId id="321" r:id="rId22"/>
    <p:sldId id="331" r:id="rId23"/>
    <p:sldId id="357" r:id="rId24"/>
    <p:sldId id="341" r:id="rId25"/>
    <p:sldId id="323" r:id="rId26"/>
    <p:sldId id="339" r:id="rId27"/>
    <p:sldId id="358" r:id="rId28"/>
    <p:sldId id="359" r:id="rId29"/>
    <p:sldId id="360" r:id="rId30"/>
    <p:sldId id="351" r:id="rId31"/>
    <p:sldId id="353" r:id="rId32"/>
    <p:sldId id="352" r:id="rId33"/>
  </p:sldIdLst>
  <p:sldSz cx="9144000" cy="5143500" type="screen16x9"/>
  <p:notesSz cx="6858000" cy="9144000"/>
  <p:embeddedFontLst>
    <p:embeddedFont>
      <p:font typeface="Apple Chancery" panose="03020702040506060504" pitchFamily="66" charset="0"/>
      <p:regular r:id="rId35"/>
    </p:embeddedFont>
    <p:embeddedFont>
      <p:font typeface="Cambria" panose="02040503050406030204" pitchFamily="18" charset="0"/>
      <p:regular r:id="rId36"/>
      <p:bold r:id="rId37"/>
      <p:italic r:id="rId38"/>
      <p:boldItalic r:id="rId39"/>
    </p:embeddedFont>
    <p:embeddedFont>
      <p:font typeface="Roboto" panose="020B0604020202020204" charset="0"/>
      <p:regular r:id="rId40"/>
      <p:bold r:id="rId41"/>
      <p:italic r:id="rId42"/>
      <p:boldItalic r:id="rId43"/>
    </p:embeddedFont>
  </p:embeddedFontLst>
  <p:custDataLst>
    <p:tags r:id="rId34"/>
  </p:custDataLst>
  <p:defaultTex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Раздел по умолчанию" id="{BE60AC72-3E3E-4D94-B1CB-921EF783A3E8}">
          <p14:sldIdLst>
            <p14:sldId id="362"/>
            <p14:sldId id="256"/>
            <p14:sldId id="257"/>
            <p14:sldId id="318"/>
            <p14:sldId id="356"/>
            <p14:sldId id="332"/>
            <p14:sldId id="355"/>
            <p14:sldId id="319"/>
            <p14:sldId id="342"/>
            <p14:sldId id="343"/>
            <p14:sldId id="340"/>
            <p14:sldId id="354"/>
            <p14:sldId id="346"/>
            <p14:sldId id="348"/>
            <p14:sldId id="337"/>
            <p14:sldId id="349"/>
            <p14:sldId id="350"/>
            <p14:sldId id="345"/>
            <p14:sldId id="347"/>
            <p14:sldId id="321"/>
            <p14:sldId id="331"/>
            <p14:sldId id="357"/>
            <p14:sldId id="341"/>
            <p14:sldId id="323"/>
            <p14:sldId id="339"/>
            <p14:sldId id="358"/>
            <p14:sldId id="359"/>
            <p14:sldId id="360"/>
            <p14:sldId id="351"/>
            <p14:sldId id="353"/>
            <p14:sldId id="35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35"/>
    <a:srgbClr val="71C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4660"/>
  </p:normalViewPr>
  <p:slideViewPr>
    <p:cSldViewPr>
      <p:cViewPr varScale="1">
        <p:scale>
          <a:sx n="145" d="100"/>
          <a:sy n="145" d="100"/>
        </p:scale>
        <p:origin x="618" y="114"/>
      </p:cViewPr>
      <p:guideLst>
        <p:guide orient="horz" pos="1620"/>
        <p:guide pos="2880"/>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 Type="http://schemas.openxmlformats.org/officeDocument/2006/relationships/slide" Target="slides/slide1.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tags" Target="tags/tag1.xml" /><Relationship Id="rId35" Type="http://schemas.openxmlformats.org/officeDocument/2006/relationships/font" Target="fonts/font1.fntdata" /><Relationship Id="rId36" Type="http://schemas.openxmlformats.org/officeDocument/2006/relationships/font" Target="fonts/font2.fntdata" /><Relationship Id="rId37" Type="http://schemas.openxmlformats.org/officeDocument/2006/relationships/font" Target="fonts/font3.fntdata" /><Relationship Id="rId38" Type="http://schemas.openxmlformats.org/officeDocument/2006/relationships/font" Target="fonts/font4.fntdata" /><Relationship Id="rId39" Type="http://schemas.openxmlformats.org/officeDocument/2006/relationships/font" Target="fonts/font5.fntdata" /><Relationship Id="rId4" Type="http://schemas.openxmlformats.org/officeDocument/2006/relationships/slide" Target="slides/slide2.xml" /><Relationship Id="rId40" Type="http://schemas.openxmlformats.org/officeDocument/2006/relationships/font" Target="fonts/font6.fntdata" /><Relationship Id="rId41" Type="http://schemas.openxmlformats.org/officeDocument/2006/relationships/font" Target="fonts/font7.fntdata" /><Relationship Id="rId42" Type="http://schemas.openxmlformats.org/officeDocument/2006/relationships/font" Target="fonts/font8.fntdata" /><Relationship Id="rId43" Type="http://schemas.openxmlformats.org/officeDocument/2006/relationships/font" Target="fonts/font9.fntdata" /><Relationship Id="rId44" Type="http://schemas.openxmlformats.org/officeDocument/2006/relationships/presProps" Target="presProps.xml" /><Relationship Id="rId45" Type="http://schemas.openxmlformats.org/officeDocument/2006/relationships/viewProps" Target="viewProps.xml" /><Relationship Id="rId46" Type="http://schemas.openxmlformats.org/officeDocument/2006/relationships/theme" Target="theme/theme1.xml" /><Relationship Id="rId47" Type="http://schemas.openxmlformats.org/officeDocument/2006/relationships/tableStyles" Target="tableStyles.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Shape 2"/>
        <p:cNvGrpSpPr/>
        <p:nvPr/>
      </p:nvGrpSpPr>
      <p:grpSpPr>
        <a:xfrm>
          <a:off x="0" y="0"/>
          <a:ext cx="0" cy="0"/>
        </a:xfrm>
      </p:grpSpPr>
      <p:sp>
        <p:nvSpPr>
          <p:cNvPr id="3" name="Google Shape;3;n"/>
          <p:cNvSpPr>
            <a:spLocks noGrp="1" noRot="1" noChangeAspect="1"/>
          </p:cNvSpPr>
          <p:nvPr>
            <p:ph type="sldImg" idx="2"/>
          </p:nvPr>
        </p:nvSpPr>
        <p:spPr>
          <a:xfrm>
            <a:off x="381300" y="685800"/>
            <a:ext cx="6096075" cy="3429000"/>
          </a:xfrm>
          <a:custGeom>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ct val="0"/>
              </a:spcBef>
              <a:spcAft>
                <a:spcPct val="0"/>
              </a:spcAft>
              <a:buSzPts val="1100"/>
              <a:buChar char="●"/>
              <a:defRPr sz="1100"/>
            </a:lvl1pPr>
            <a:lvl2pPr marL="914400" lvl="1" indent="-298450">
              <a:spcBef>
                <a:spcPct val="0"/>
              </a:spcBef>
              <a:spcAft>
                <a:spcPct val="0"/>
              </a:spcAft>
              <a:buSzPts val="1100"/>
              <a:buChar char="○"/>
              <a:defRPr sz="1100"/>
            </a:lvl2pPr>
            <a:lvl3pPr marL="1371600" lvl="2" indent="-298450">
              <a:spcBef>
                <a:spcPct val="0"/>
              </a:spcBef>
              <a:spcAft>
                <a:spcPct val="0"/>
              </a:spcAft>
              <a:buSzPts val="1100"/>
              <a:buChar char="■"/>
              <a:defRPr sz="1100"/>
            </a:lvl3pPr>
            <a:lvl4pPr marL="1828800" lvl="3" indent="-298450">
              <a:spcBef>
                <a:spcPct val="0"/>
              </a:spcBef>
              <a:spcAft>
                <a:spcPct val="0"/>
              </a:spcAft>
              <a:buSzPts val="1100"/>
              <a:buChar char="●"/>
              <a:defRPr sz="1100"/>
            </a:lvl4pPr>
            <a:lvl5pPr marL="2286000" lvl="4" indent="-298450">
              <a:spcBef>
                <a:spcPct val="0"/>
              </a:spcBef>
              <a:spcAft>
                <a:spcPct val="0"/>
              </a:spcAft>
              <a:buSzPts val="1100"/>
              <a:buChar char="○"/>
              <a:defRPr sz="1100"/>
            </a:lvl5pPr>
            <a:lvl6pPr marL="2743200" lvl="5" indent="-298450">
              <a:spcBef>
                <a:spcPct val="0"/>
              </a:spcBef>
              <a:spcAft>
                <a:spcPct val="0"/>
              </a:spcAft>
              <a:buSzPts val="1100"/>
              <a:buChar char="■"/>
              <a:defRPr sz="1100"/>
            </a:lvl6pPr>
            <a:lvl7pPr marL="3200400" lvl="6" indent="-298450">
              <a:spcBef>
                <a:spcPct val="0"/>
              </a:spcBef>
              <a:spcAft>
                <a:spcPct val="0"/>
              </a:spcAft>
              <a:buSzPts val="1100"/>
              <a:buChar char="●"/>
              <a:defRPr sz="1100"/>
            </a:lvl7pPr>
            <a:lvl8pPr marL="3657600" lvl="7" indent="-298450">
              <a:spcBef>
                <a:spcPct val="0"/>
              </a:spcBef>
              <a:spcAft>
                <a:spcPct val="0"/>
              </a:spcAft>
              <a:buSzPts val="1100"/>
              <a:buChar char="○"/>
              <a:defRPr sz="1100"/>
            </a:lvl8pPr>
            <a:lvl9pPr marL="4114800" lvl="8" indent="-298450">
              <a:spcBef>
                <a:spcPct val="0"/>
              </a:spcBef>
              <a:spcAft>
                <a:spcPct val="0"/>
              </a:spcAft>
              <a:buSzPts val="1100"/>
              <a:buChar char="■"/>
              <a:defRPr sz="1100"/>
            </a:lvl9pPr>
          </a:lstStyle>
          <a:p>
            <a:endParaRPr/>
          </a:p>
        </p:txBody>
      </p:sp>
    </p:spTree>
    <p:extLst>
      <p:ext uri="{BB962C8B-B14F-4D97-AF65-F5344CB8AC3E}">
        <p14:creationId xmlns:p14="http://schemas.microsoft.com/office/powerpoint/2010/main" val="804099690"/>
      </p:ext>
    </p:extLst>
  </p:cSld>
  <p:clrMap bg1="lt1" tx1="dk1" bg2="dk2" tx2="lt2" accent1="accent1" accent2="accent2" accent3="accent3" accent4="accent4" accent5="accent5" accent6="accent6" hlink="hlink" folHlink="folHlink"/>
  <p:notes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50"/>
        <p:cNvGrpSpPr/>
        <p:nvPr/>
      </p:nvGrpSpPr>
      <p:grpSpPr>
        <a:xfrm>
          <a:off x="0" y="0"/>
          <a:ext cx="0" cy="0"/>
        </a:xfrm>
      </p:grpSpPr>
      <p:sp>
        <p:nvSpPr>
          <p:cNvPr id="51" name="Google Shape;51;p: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238091552"/>
      </p:ext>
    </p:extLst>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57"/>
        <p:cNvGrpSpPr/>
        <p:nvPr/>
      </p:nvGrpSpPr>
      <p:grpSpPr>
        <a:xfrm>
          <a:off x="0" y="0"/>
          <a:ext cx="0" cy="0"/>
        </a:xfrm>
      </p:grpSpPr>
      <p:sp>
        <p:nvSpPr>
          <p:cNvPr id="58" name="Google Shape;58;g912bf163c2_0_1: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59" name="Google Shape;59;g912bf163c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355506729"/>
      </p:ext>
    </p:extLst>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57"/>
        <p:cNvGrpSpPr/>
        <p:nvPr/>
      </p:nvGrpSpPr>
      <p:grpSpPr>
        <a:xfrm>
          <a:off x="0" y="0"/>
          <a:ext cx="0" cy="0"/>
        </a:xfrm>
      </p:grpSpPr>
      <p:sp>
        <p:nvSpPr>
          <p:cNvPr id="58" name="Google Shape;58;g912bf163c2_0_1: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59" name="Google Shape;59;g912bf163c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355506729"/>
      </p:ext>
    </p:extLst>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57"/>
        <p:cNvGrpSpPr/>
        <p:nvPr/>
      </p:nvGrpSpPr>
      <p:grpSpPr>
        <a:xfrm>
          <a:off x="0" y="0"/>
          <a:ext cx="0" cy="0"/>
        </a:xfrm>
      </p:grpSpPr>
      <p:sp>
        <p:nvSpPr>
          <p:cNvPr id="58" name="Google Shape;58;g912bf163c2_0_1: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59" name="Google Shape;59;g912bf163c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355506729"/>
      </p:ext>
    </p:extLst>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57"/>
        <p:cNvGrpSpPr/>
        <p:nvPr/>
      </p:nvGrpSpPr>
      <p:grpSpPr>
        <a:xfrm>
          <a:off x="0" y="0"/>
          <a:ext cx="0" cy="0"/>
        </a:xfrm>
      </p:grpSpPr>
      <p:sp>
        <p:nvSpPr>
          <p:cNvPr id="58" name="Google Shape;58;g912bf163c2_0_1: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59" name="Google Shape;59;g912bf163c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355506729"/>
      </p:ext>
    </p:extLst>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57"/>
        <p:cNvGrpSpPr/>
        <p:nvPr/>
      </p:nvGrpSpPr>
      <p:grpSpPr>
        <a:xfrm>
          <a:off x="0" y="0"/>
          <a:ext cx="0" cy="0"/>
        </a:xfrm>
      </p:grpSpPr>
      <p:sp>
        <p:nvSpPr>
          <p:cNvPr id="58" name="Google Shape;58;g912bf163c2_0_1: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59" name="Google Shape;59;g912bf163c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355506729"/>
      </p:ext>
    </p:extLst>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57"/>
        <p:cNvGrpSpPr/>
        <p:nvPr/>
      </p:nvGrpSpPr>
      <p:grpSpPr>
        <a:xfrm>
          <a:off x="0" y="0"/>
          <a:ext cx="0" cy="0"/>
        </a:xfrm>
      </p:grpSpPr>
      <p:sp>
        <p:nvSpPr>
          <p:cNvPr id="58" name="Google Shape;58;g912bf163c2_0_1: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59" name="Google Shape;59;g912bf163c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004730192"/>
      </p:ext>
    </p:extLst>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57"/>
        <p:cNvGrpSpPr/>
        <p:nvPr/>
      </p:nvGrpSpPr>
      <p:grpSpPr>
        <a:xfrm>
          <a:off x="0" y="0"/>
          <a:ext cx="0" cy="0"/>
        </a:xfrm>
      </p:grpSpPr>
      <p:sp>
        <p:nvSpPr>
          <p:cNvPr id="58" name="Google Shape;58;g912bf163c2_0_1: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59" name="Google Shape;59;g912bf163c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355506729"/>
      </p:ext>
    </p:extLst>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57"/>
        <p:cNvGrpSpPr/>
        <p:nvPr/>
      </p:nvGrpSpPr>
      <p:grpSpPr>
        <a:xfrm>
          <a:off x="0" y="0"/>
          <a:ext cx="0" cy="0"/>
        </a:xfrm>
      </p:grpSpPr>
      <p:sp>
        <p:nvSpPr>
          <p:cNvPr id="58" name="Google Shape;58;g912bf163c2_0_1: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59" name="Google Shape;59;g912bf163c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355506729"/>
      </p:ext>
    </p:extLst>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4244532847"/>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matchingName="Title slide" type="title">
  <p:cSld name="TITLE">
    <p:spTree>
      <p:nvGrpSpPr>
        <p:cNvPr id="1" name="Shape 9"/>
        <p:cNvGrpSpPr/>
        <p:nvPr/>
      </p:nvGrpSpPr>
      <p:grpSpPr>
        <a:xfrm>
          <a:off x="0" y="0"/>
          <a: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ct val="0"/>
              </a:spcBef>
              <a:spcAft>
                <a:spcPct val="0"/>
              </a:spcAft>
              <a:buSzPts val="5200"/>
              <a:buNone/>
              <a:defRPr sz="5200"/>
            </a:lvl1pPr>
            <a:lvl2pPr lvl="1" algn="ctr">
              <a:spcBef>
                <a:spcPct val="0"/>
              </a:spcBef>
              <a:spcAft>
                <a:spcPct val="0"/>
              </a:spcAft>
              <a:buSzPts val="5200"/>
              <a:buNone/>
              <a:defRPr sz="5200"/>
            </a:lvl2pPr>
            <a:lvl3pPr lvl="2" algn="ctr">
              <a:spcBef>
                <a:spcPct val="0"/>
              </a:spcBef>
              <a:spcAft>
                <a:spcPct val="0"/>
              </a:spcAft>
              <a:buSzPts val="5200"/>
              <a:buNone/>
              <a:defRPr sz="5200"/>
            </a:lvl3pPr>
            <a:lvl4pPr lvl="3" algn="ctr">
              <a:spcBef>
                <a:spcPct val="0"/>
              </a:spcBef>
              <a:spcAft>
                <a:spcPct val="0"/>
              </a:spcAft>
              <a:buSzPts val="5200"/>
              <a:buNone/>
              <a:defRPr sz="5200"/>
            </a:lvl4pPr>
            <a:lvl5pPr lvl="4" algn="ctr">
              <a:spcBef>
                <a:spcPct val="0"/>
              </a:spcBef>
              <a:spcAft>
                <a:spcPct val="0"/>
              </a:spcAft>
              <a:buSzPts val="5200"/>
              <a:buNone/>
              <a:defRPr sz="5200"/>
            </a:lvl5pPr>
            <a:lvl6pPr lvl="5" algn="ctr">
              <a:spcBef>
                <a:spcPct val="0"/>
              </a:spcBef>
              <a:spcAft>
                <a:spcPct val="0"/>
              </a:spcAft>
              <a:buSzPts val="5200"/>
              <a:buNone/>
              <a:defRPr sz="5200"/>
            </a:lvl6pPr>
            <a:lvl7pPr lvl="6" algn="ctr">
              <a:spcBef>
                <a:spcPct val="0"/>
              </a:spcBef>
              <a:spcAft>
                <a:spcPct val="0"/>
              </a:spcAft>
              <a:buSzPts val="5200"/>
              <a:buNone/>
              <a:defRPr sz="5200"/>
            </a:lvl7pPr>
            <a:lvl8pPr lvl="7" algn="ctr">
              <a:spcBef>
                <a:spcPct val="0"/>
              </a:spcBef>
              <a:spcAft>
                <a:spcPct val="0"/>
              </a:spcAft>
              <a:buSzPts val="5200"/>
              <a:buNone/>
              <a:defRPr sz="5200"/>
            </a:lvl8pPr>
            <a:lvl9pPr lvl="8" algn="ctr">
              <a:spcBef>
                <a:spcPct val="0"/>
              </a:spcBef>
              <a:spcAft>
                <a:spcPct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ct val="0"/>
              </a:spcBef>
              <a:spcAft>
                <a:spcPct val="0"/>
              </a:spcAft>
              <a:buSzPts val="2800"/>
              <a:buNone/>
              <a:defRPr sz="2800"/>
            </a:lvl1pPr>
            <a:lvl2pPr lvl="1" algn="ctr">
              <a:lnSpc>
                <a:spcPct val="100000"/>
              </a:lnSpc>
              <a:spcBef>
                <a:spcPct val="0"/>
              </a:spcBef>
              <a:spcAft>
                <a:spcPct val="0"/>
              </a:spcAft>
              <a:buSzPts val="2800"/>
              <a:buNone/>
              <a:defRPr sz="2800"/>
            </a:lvl2pPr>
            <a:lvl3pPr lvl="2" algn="ctr">
              <a:lnSpc>
                <a:spcPct val="100000"/>
              </a:lnSpc>
              <a:spcBef>
                <a:spcPct val="0"/>
              </a:spcBef>
              <a:spcAft>
                <a:spcPct val="0"/>
              </a:spcAft>
              <a:buSzPts val="2800"/>
              <a:buNone/>
              <a:defRPr sz="2800"/>
            </a:lvl3pPr>
            <a:lvl4pPr lvl="3" algn="ctr">
              <a:lnSpc>
                <a:spcPct val="100000"/>
              </a:lnSpc>
              <a:spcBef>
                <a:spcPct val="0"/>
              </a:spcBef>
              <a:spcAft>
                <a:spcPct val="0"/>
              </a:spcAft>
              <a:buSzPts val="2800"/>
              <a:buNone/>
              <a:defRPr sz="2800"/>
            </a:lvl4pPr>
            <a:lvl5pPr lvl="4" algn="ctr">
              <a:lnSpc>
                <a:spcPct val="100000"/>
              </a:lnSpc>
              <a:spcBef>
                <a:spcPct val="0"/>
              </a:spcBef>
              <a:spcAft>
                <a:spcPct val="0"/>
              </a:spcAft>
              <a:buSzPts val="2800"/>
              <a:buNone/>
              <a:defRPr sz="2800"/>
            </a:lvl5pPr>
            <a:lvl6pPr lvl="5" algn="ctr">
              <a:lnSpc>
                <a:spcPct val="100000"/>
              </a:lnSpc>
              <a:spcBef>
                <a:spcPct val="0"/>
              </a:spcBef>
              <a:spcAft>
                <a:spcPct val="0"/>
              </a:spcAft>
              <a:buSzPts val="2800"/>
              <a:buNone/>
              <a:defRPr sz="2800"/>
            </a:lvl6pPr>
            <a:lvl7pPr lvl="6" algn="ctr">
              <a:lnSpc>
                <a:spcPct val="100000"/>
              </a:lnSpc>
              <a:spcBef>
                <a:spcPct val="0"/>
              </a:spcBef>
              <a:spcAft>
                <a:spcPct val="0"/>
              </a:spcAft>
              <a:buSzPts val="2800"/>
              <a:buNone/>
              <a:defRPr sz="2800"/>
            </a:lvl7pPr>
            <a:lvl8pPr lvl="7" algn="ctr">
              <a:lnSpc>
                <a:spcPct val="100000"/>
              </a:lnSpc>
              <a:spcBef>
                <a:spcPct val="0"/>
              </a:spcBef>
              <a:spcAft>
                <a:spcPct val="0"/>
              </a:spcAft>
              <a:buSzPts val="2800"/>
              <a:buNone/>
              <a:defRPr sz="2800"/>
            </a:lvl8pPr>
            <a:lvl9pPr lvl="8" algn="ctr">
              <a:lnSpc>
                <a:spcPct val="100000"/>
              </a:lnSpc>
              <a:spcBef>
                <a:spcPct val="0"/>
              </a:spcBef>
              <a:spcAft>
                <a:spcPct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ru"/>
              <a:t>‹#›</a:t>
            </a:fld>
            <a:endParaRPr/>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matchingName="Title and body" type="tx">
  <p:cSld name="TITLE_AND_BODY">
    <p:spTree>
      <p:nvGrpSpPr>
        <p:cNvPr id="1" name="Shape 16"/>
        <p:cNvGrpSpPr/>
        <p:nvPr/>
      </p:nvGrpSpPr>
      <p:grpSpPr>
        <a:xfrm>
          <a:off x="0" y="0"/>
          <a: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ct val="0"/>
              </a:spcBef>
              <a:spcAft>
                <a:spcPct val="0"/>
              </a:spcAft>
              <a:buSzPts val="2800"/>
              <a:buNone/>
              <a:defRPr/>
            </a:lvl1pPr>
            <a:lvl2pPr lvl="1">
              <a:spcBef>
                <a:spcPct val="0"/>
              </a:spcBef>
              <a:spcAft>
                <a:spcPct val="0"/>
              </a:spcAft>
              <a:buSzPts val="2800"/>
              <a:buNone/>
              <a:defRPr/>
            </a:lvl2pPr>
            <a:lvl3pPr lvl="2">
              <a:spcBef>
                <a:spcPct val="0"/>
              </a:spcBef>
              <a:spcAft>
                <a:spcPct val="0"/>
              </a:spcAft>
              <a:buSzPts val="2800"/>
              <a:buNone/>
              <a:defRPr/>
            </a:lvl3pPr>
            <a:lvl4pPr lvl="3">
              <a:spcBef>
                <a:spcPct val="0"/>
              </a:spcBef>
              <a:spcAft>
                <a:spcPct val="0"/>
              </a:spcAft>
              <a:buSzPts val="2800"/>
              <a:buNone/>
              <a:defRPr/>
            </a:lvl4pPr>
            <a:lvl5pPr lvl="4">
              <a:spcBef>
                <a:spcPct val="0"/>
              </a:spcBef>
              <a:spcAft>
                <a:spcPct val="0"/>
              </a:spcAft>
              <a:buSzPts val="2800"/>
              <a:buNone/>
              <a:defRPr/>
            </a:lvl5pPr>
            <a:lvl6pPr lvl="5">
              <a:spcBef>
                <a:spcPct val="0"/>
              </a:spcBef>
              <a:spcAft>
                <a:spcPct val="0"/>
              </a:spcAft>
              <a:buSzPts val="2800"/>
              <a:buNone/>
              <a:defRPr/>
            </a:lvl6pPr>
            <a:lvl7pPr lvl="6">
              <a:spcBef>
                <a:spcPct val="0"/>
              </a:spcBef>
              <a:spcAft>
                <a:spcPct val="0"/>
              </a:spcAft>
              <a:buSzPts val="2800"/>
              <a:buNone/>
              <a:defRPr/>
            </a:lvl7pPr>
            <a:lvl8pPr lvl="7">
              <a:spcBef>
                <a:spcPct val="0"/>
              </a:spcBef>
              <a:spcAft>
                <a:spcPct val="0"/>
              </a:spcAft>
              <a:buSzPts val="2800"/>
              <a:buNone/>
              <a:defRPr/>
            </a:lvl8pPr>
            <a:lvl9pPr lvl="8">
              <a:spcBef>
                <a:spcPct val="0"/>
              </a:spcBef>
              <a:spcAft>
                <a:spcPct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ct val="0"/>
              </a:spcBef>
              <a:spcAft>
                <a:spcPct val="0"/>
              </a:spcAft>
              <a:buSzPts val="1800"/>
              <a:buChar char="●"/>
              <a:defRPr/>
            </a:lvl1pPr>
            <a:lvl2pPr marL="914400" lvl="1" indent="-317500">
              <a:spcBef>
                <a:spcPts val="1600"/>
              </a:spcBef>
              <a:spcAft>
                <a:spcPct val="0"/>
              </a:spcAft>
              <a:buSzPts val="1400"/>
              <a:buChar char="○"/>
              <a:defRPr/>
            </a:lvl2pPr>
            <a:lvl3pPr marL="1371600" lvl="2" indent="-317500">
              <a:spcBef>
                <a:spcPts val="1600"/>
              </a:spcBef>
              <a:spcAft>
                <a:spcPct val="0"/>
              </a:spcAft>
              <a:buSzPts val="1400"/>
              <a:buChar char="■"/>
              <a:defRPr/>
            </a:lvl3pPr>
            <a:lvl4pPr marL="1828800" lvl="3" indent="-317500">
              <a:spcBef>
                <a:spcPts val="1600"/>
              </a:spcBef>
              <a:spcAft>
                <a:spcPct val="0"/>
              </a:spcAft>
              <a:buSzPts val="1400"/>
              <a:buChar char="●"/>
              <a:defRPr/>
            </a:lvl4pPr>
            <a:lvl5pPr marL="2286000" lvl="4" indent="-317500">
              <a:spcBef>
                <a:spcPts val="1600"/>
              </a:spcBef>
              <a:spcAft>
                <a:spcPct val="0"/>
              </a:spcAft>
              <a:buSzPts val="1400"/>
              <a:buChar char="○"/>
              <a:defRPr/>
            </a:lvl5pPr>
            <a:lvl6pPr marL="2743200" lvl="5" indent="-317500">
              <a:spcBef>
                <a:spcPts val="1600"/>
              </a:spcBef>
              <a:spcAft>
                <a:spcPct val="0"/>
              </a:spcAft>
              <a:buSzPts val="1400"/>
              <a:buChar char="■"/>
              <a:defRPr/>
            </a:lvl6pPr>
            <a:lvl7pPr marL="3200400" lvl="6" indent="-317500">
              <a:spcBef>
                <a:spcPts val="1600"/>
              </a:spcBef>
              <a:spcAft>
                <a:spcPct val="0"/>
              </a:spcAft>
              <a:buSzPts val="1400"/>
              <a:buChar char="●"/>
              <a:defRPr/>
            </a:lvl7pPr>
            <a:lvl8pPr marL="3657600" lvl="7" indent="-317500">
              <a:spcBef>
                <a:spcPts val="1600"/>
              </a:spcBef>
              <a:spcAft>
                <a:spcPct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ru"/>
              <a:t>‹#›</a:t>
            </a:fld>
            <a:endParaRPr/>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matchingName="Title only" type="titleOnly">
  <p:cSld name="TITLE_ONLY">
    <p:spTree>
      <p:nvGrpSpPr>
        <p:cNvPr id="1" name="Shape 25"/>
        <p:cNvGrpSpPr/>
        <p:nvPr/>
      </p:nvGrpSpPr>
      <p:grpSpPr>
        <a:xfrm>
          <a:off x="0" y="0"/>
          <a: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ct val="0"/>
              </a:spcBef>
              <a:spcAft>
                <a:spcPct val="0"/>
              </a:spcAft>
              <a:buSzPts val="2800"/>
              <a:buNone/>
              <a:defRPr/>
            </a:lvl1pPr>
            <a:lvl2pPr lvl="1">
              <a:spcBef>
                <a:spcPct val="0"/>
              </a:spcBef>
              <a:spcAft>
                <a:spcPct val="0"/>
              </a:spcAft>
              <a:buSzPts val="2800"/>
              <a:buNone/>
              <a:defRPr/>
            </a:lvl2pPr>
            <a:lvl3pPr lvl="2">
              <a:spcBef>
                <a:spcPct val="0"/>
              </a:spcBef>
              <a:spcAft>
                <a:spcPct val="0"/>
              </a:spcAft>
              <a:buSzPts val="2800"/>
              <a:buNone/>
              <a:defRPr/>
            </a:lvl3pPr>
            <a:lvl4pPr lvl="3">
              <a:spcBef>
                <a:spcPct val="0"/>
              </a:spcBef>
              <a:spcAft>
                <a:spcPct val="0"/>
              </a:spcAft>
              <a:buSzPts val="2800"/>
              <a:buNone/>
              <a:defRPr/>
            </a:lvl4pPr>
            <a:lvl5pPr lvl="4">
              <a:spcBef>
                <a:spcPct val="0"/>
              </a:spcBef>
              <a:spcAft>
                <a:spcPct val="0"/>
              </a:spcAft>
              <a:buSzPts val="2800"/>
              <a:buNone/>
              <a:defRPr/>
            </a:lvl5pPr>
            <a:lvl6pPr lvl="5">
              <a:spcBef>
                <a:spcPct val="0"/>
              </a:spcBef>
              <a:spcAft>
                <a:spcPct val="0"/>
              </a:spcAft>
              <a:buSzPts val="2800"/>
              <a:buNone/>
              <a:defRPr/>
            </a:lvl6pPr>
            <a:lvl7pPr lvl="6">
              <a:spcBef>
                <a:spcPct val="0"/>
              </a:spcBef>
              <a:spcAft>
                <a:spcPct val="0"/>
              </a:spcAft>
              <a:buSzPts val="2800"/>
              <a:buNone/>
              <a:defRPr/>
            </a:lvl7pPr>
            <a:lvl8pPr lvl="7">
              <a:spcBef>
                <a:spcPct val="0"/>
              </a:spcBef>
              <a:spcAft>
                <a:spcPct val="0"/>
              </a:spcAft>
              <a:buSzPts val="2800"/>
              <a:buNone/>
              <a:defRPr/>
            </a:lvl8pPr>
            <a:lvl9pPr lvl="8">
              <a:spcBef>
                <a:spcPct val="0"/>
              </a:spcBef>
              <a:spcAft>
                <a:spcPct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ru"/>
              <a:t>‹#›</a:t>
            </a:fld>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lt1"/>
        </a:solidFill>
        <a:effectLst/>
      </p:bgPr>
    </p:bg>
    <p:spTree>
      <p:nvGrpSpPr>
        <p:cNvPr id="1" name="Shape 5"/>
        <p:cNvGrpSpPr/>
        <p:nvPr/>
      </p:nvGrpSpPr>
      <p:grpSpPr>
        <a:xfrm>
          <a:off x="0" y="0"/>
          <a: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ct val="0"/>
              </a:spcBef>
              <a:spcAft>
                <a:spcPct val="0"/>
              </a:spcAft>
              <a:buClr>
                <a:schemeClr val="dk1"/>
              </a:buClr>
              <a:buSzPts val="2800"/>
              <a:buNone/>
              <a:defRPr sz="2800">
                <a:solidFill>
                  <a:schemeClr val="dk1"/>
                </a:solidFill>
              </a:defRPr>
            </a:lvl1pPr>
            <a:lvl2pPr lvl="1">
              <a:spcBef>
                <a:spcPct val="0"/>
              </a:spcBef>
              <a:spcAft>
                <a:spcPct val="0"/>
              </a:spcAft>
              <a:buClr>
                <a:schemeClr val="dk1"/>
              </a:buClr>
              <a:buSzPts val="2800"/>
              <a:buNone/>
              <a:defRPr sz="2800">
                <a:solidFill>
                  <a:schemeClr val="dk1"/>
                </a:solidFill>
              </a:defRPr>
            </a:lvl2pPr>
            <a:lvl3pPr lvl="2">
              <a:spcBef>
                <a:spcPct val="0"/>
              </a:spcBef>
              <a:spcAft>
                <a:spcPct val="0"/>
              </a:spcAft>
              <a:buClr>
                <a:schemeClr val="dk1"/>
              </a:buClr>
              <a:buSzPts val="2800"/>
              <a:buNone/>
              <a:defRPr sz="2800">
                <a:solidFill>
                  <a:schemeClr val="dk1"/>
                </a:solidFill>
              </a:defRPr>
            </a:lvl3pPr>
            <a:lvl4pPr lvl="3">
              <a:spcBef>
                <a:spcPct val="0"/>
              </a:spcBef>
              <a:spcAft>
                <a:spcPct val="0"/>
              </a:spcAft>
              <a:buClr>
                <a:schemeClr val="dk1"/>
              </a:buClr>
              <a:buSzPts val="2800"/>
              <a:buNone/>
              <a:defRPr sz="2800">
                <a:solidFill>
                  <a:schemeClr val="dk1"/>
                </a:solidFill>
              </a:defRPr>
            </a:lvl4pPr>
            <a:lvl5pPr lvl="4">
              <a:spcBef>
                <a:spcPct val="0"/>
              </a:spcBef>
              <a:spcAft>
                <a:spcPct val="0"/>
              </a:spcAft>
              <a:buClr>
                <a:schemeClr val="dk1"/>
              </a:buClr>
              <a:buSzPts val="2800"/>
              <a:buNone/>
              <a:defRPr sz="2800">
                <a:solidFill>
                  <a:schemeClr val="dk1"/>
                </a:solidFill>
              </a:defRPr>
            </a:lvl5pPr>
            <a:lvl6pPr lvl="5">
              <a:spcBef>
                <a:spcPct val="0"/>
              </a:spcBef>
              <a:spcAft>
                <a:spcPct val="0"/>
              </a:spcAft>
              <a:buClr>
                <a:schemeClr val="dk1"/>
              </a:buClr>
              <a:buSzPts val="2800"/>
              <a:buNone/>
              <a:defRPr sz="2800">
                <a:solidFill>
                  <a:schemeClr val="dk1"/>
                </a:solidFill>
              </a:defRPr>
            </a:lvl6pPr>
            <a:lvl7pPr lvl="6">
              <a:spcBef>
                <a:spcPct val="0"/>
              </a:spcBef>
              <a:spcAft>
                <a:spcPct val="0"/>
              </a:spcAft>
              <a:buClr>
                <a:schemeClr val="dk1"/>
              </a:buClr>
              <a:buSzPts val="2800"/>
              <a:buNone/>
              <a:defRPr sz="2800">
                <a:solidFill>
                  <a:schemeClr val="dk1"/>
                </a:solidFill>
              </a:defRPr>
            </a:lvl7pPr>
            <a:lvl8pPr lvl="7">
              <a:spcBef>
                <a:spcPct val="0"/>
              </a:spcBef>
              <a:spcAft>
                <a:spcPct val="0"/>
              </a:spcAft>
              <a:buClr>
                <a:schemeClr val="dk1"/>
              </a:buClr>
              <a:buSzPts val="2800"/>
              <a:buNone/>
              <a:defRPr sz="2800">
                <a:solidFill>
                  <a:schemeClr val="dk1"/>
                </a:solidFill>
              </a:defRPr>
            </a:lvl8pPr>
            <a:lvl9pPr lvl="8">
              <a:spcBef>
                <a:spcPct val="0"/>
              </a:spcBef>
              <a:spcAft>
                <a:spcPct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ct val="0"/>
              </a:spcBef>
              <a:spcAft>
                <a:spcPct val="0"/>
              </a:spcAft>
              <a:buClr>
                <a:schemeClr val="dk2"/>
              </a:buClr>
              <a:buSzPts val="1800"/>
              <a:buChar char="●"/>
              <a:defRPr sz="1800">
                <a:solidFill>
                  <a:schemeClr val="dk2"/>
                </a:solidFill>
              </a:defRPr>
            </a:lvl1pPr>
            <a:lvl2pPr marL="914400" lvl="1" indent="-317500">
              <a:lnSpc>
                <a:spcPct val="115000"/>
              </a:lnSpc>
              <a:spcBef>
                <a:spcPts val="1600"/>
              </a:spcBef>
              <a:spcAft>
                <a:spcPct val="0"/>
              </a:spcAft>
              <a:buClr>
                <a:schemeClr val="dk2"/>
              </a:buClr>
              <a:buSzPts val="1400"/>
              <a:buChar char="○"/>
              <a:defRPr>
                <a:solidFill>
                  <a:schemeClr val="dk2"/>
                </a:solidFill>
              </a:defRPr>
            </a:lvl2pPr>
            <a:lvl3pPr marL="1371600" lvl="2" indent="-317500">
              <a:lnSpc>
                <a:spcPct val="115000"/>
              </a:lnSpc>
              <a:spcBef>
                <a:spcPts val="1600"/>
              </a:spcBef>
              <a:spcAft>
                <a:spcPct val="0"/>
              </a:spcAft>
              <a:buClr>
                <a:schemeClr val="dk2"/>
              </a:buClr>
              <a:buSzPts val="1400"/>
              <a:buChar char="■"/>
              <a:defRPr>
                <a:solidFill>
                  <a:schemeClr val="dk2"/>
                </a:solidFill>
              </a:defRPr>
            </a:lvl3pPr>
            <a:lvl4pPr marL="1828800" lvl="3" indent="-317500">
              <a:lnSpc>
                <a:spcPct val="115000"/>
              </a:lnSpc>
              <a:spcBef>
                <a:spcPts val="1600"/>
              </a:spcBef>
              <a:spcAft>
                <a:spcPct val="0"/>
              </a:spcAft>
              <a:buClr>
                <a:schemeClr val="dk2"/>
              </a:buClr>
              <a:buSzPts val="1400"/>
              <a:buChar char="●"/>
              <a:defRPr>
                <a:solidFill>
                  <a:schemeClr val="dk2"/>
                </a:solidFill>
              </a:defRPr>
            </a:lvl4pPr>
            <a:lvl5pPr marL="2286000" lvl="4" indent="-317500">
              <a:lnSpc>
                <a:spcPct val="115000"/>
              </a:lnSpc>
              <a:spcBef>
                <a:spcPts val="1600"/>
              </a:spcBef>
              <a:spcAft>
                <a:spcPct val="0"/>
              </a:spcAft>
              <a:buClr>
                <a:schemeClr val="dk2"/>
              </a:buClr>
              <a:buSzPts val="1400"/>
              <a:buChar char="○"/>
              <a:defRPr>
                <a:solidFill>
                  <a:schemeClr val="dk2"/>
                </a:solidFill>
              </a:defRPr>
            </a:lvl5pPr>
            <a:lvl6pPr marL="2743200" lvl="5" indent="-317500">
              <a:lnSpc>
                <a:spcPct val="115000"/>
              </a:lnSpc>
              <a:spcBef>
                <a:spcPts val="1600"/>
              </a:spcBef>
              <a:spcAft>
                <a:spcPct val="0"/>
              </a:spcAft>
              <a:buClr>
                <a:schemeClr val="dk2"/>
              </a:buClr>
              <a:buSzPts val="1400"/>
              <a:buChar char="■"/>
              <a:defRPr>
                <a:solidFill>
                  <a:schemeClr val="dk2"/>
                </a:solidFill>
              </a:defRPr>
            </a:lvl6pPr>
            <a:lvl7pPr marL="3200400" lvl="6" indent="-317500">
              <a:lnSpc>
                <a:spcPct val="115000"/>
              </a:lnSpc>
              <a:spcBef>
                <a:spcPts val="1600"/>
              </a:spcBef>
              <a:spcAft>
                <a:spcPct val="0"/>
              </a:spcAft>
              <a:buClr>
                <a:schemeClr val="dk2"/>
              </a:buClr>
              <a:buSzPts val="1400"/>
              <a:buChar char="●"/>
              <a:defRPr>
                <a:solidFill>
                  <a:schemeClr val="dk2"/>
                </a:solidFill>
              </a:defRPr>
            </a:lvl7pPr>
            <a:lvl8pPr marL="3657600" lvl="7" indent="-317500">
              <a:lnSpc>
                <a:spcPct val="115000"/>
              </a:lnSpc>
              <a:spcBef>
                <a:spcPts val="1600"/>
              </a:spcBef>
              <a:spcAft>
                <a:spcPct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ct val="0"/>
              </a:spcBef>
              <a:spcAft>
                <a:spcPct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Lst>
  <p:transition/>
  <p:timing/>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1.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1.png" /><Relationship Id="rId3" Type="http://schemas.openxmlformats.org/officeDocument/2006/relationships/image" Target="../media/image23.jpeg" /><Relationship Id="rId4" Type="http://schemas.openxmlformats.org/officeDocument/2006/relationships/image" Target="../media/image24.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1.png" /><Relationship Id="rId3" Type="http://schemas.openxmlformats.org/officeDocument/2006/relationships/image" Target="../media/image25.jpeg" /><Relationship Id="rId4" Type="http://schemas.openxmlformats.org/officeDocument/2006/relationships/image" Target="../media/image26.jpeg" /><Relationship Id="rId5" Type="http://schemas.openxmlformats.org/officeDocument/2006/relationships/image" Target="../media/image27.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1.png" /><Relationship Id="rId3" Type="http://schemas.openxmlformats.org/officeDocument/2006/relationships/image" Target="../media/image28.jpeg" /><Relationship Id="rId4" Type="http://schemas.openxmlformats.org/officeDocument/2006/relationships/image" Target="../media/image29.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1.png" /><Relationship Id="rId3" Type="http://schemas.openxmlformats.org/officeDocument/2006/relationships/image" Target="../media/image30.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1.png" /><Relationship Id="rId3" Type="http://schemas.openxmlformats.org/officeDocument/2006/relationships/image" Target="../media/image32.jpe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xml" /><Relationship Id="rId3" Type="http://schemas.openxmlformats.org/officeDocument/2006/relationships/image" Target="../media/image4.jpeg" /><Relationship Id="rId4" Type="http://schemas.openxmlformats.org/officeDocument/2006/relationships/image" Target="../media/image33.jpeg" /><Relationship Id="rId5" Type="http://schemas.openxmlformats.org/officeDocument/2006/relationships/image" Target="../media/image34.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1.png" /><Relationship Id="rId3" Type="http://schemas.openxmlformats.org/officeDocument/2006/relationships/image" Target="../media/image35.jpe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1.png" /><Relationship Id="rId3" Type="http://schemas.openxmlformats.org/officeDocument/2006/relationships/image" Target="../media/image36.png" /><Relationship Id="rId4" Type="http://schemas.openxmlformats.org/officeDocument/2006/relationships/image" Target="../media/image37.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1.png" /><Relationship Id="rId3" Type="http://schemas.openxmlformats.org/officeDocument/2006/relationships/image" Target="../media/image38.jpeg" /><Relationship Id="rId4" Type="http://schemas.openxmlformats.org/officeDocument/2006/relationships/image" Target="../media/image39.jpe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1.png" /><Relationship Id="rId3" Type="http://schemas.openxmlformats.org/officeDocument/2006/relationships/image" Target="../media/image40.jpeg" /><Relationship Id="rId4" Type="http://schemas.openxmlformats.org/officeDocument/2006/relationships/image" Target="../media/image41.jpeg" /><Relationship Id="rId5" Type="http://schemas.openxmlformats.org/officeDocument/2006/relationships/image" Target="../media/image42.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2.jpeg" /><Relationship Id="rId4" Type="http://schemas.openxmlformats.org/officeDocument/2006/relationships/image" Target="../media/image3.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xml" /><Relationship Id="rId3" Type="http://schemas.openxmlformats.org/officeDocument/2006/relationships/image" Target="../media/image4.jpeg" /><Relationship Id="rId4" Type="http://schemas.openxmlformats.org/officeDocument/2006/relationships/image" Target="../media/image43.jpeg" /><Relationship Id="rId5" Type="http://schemas.openxmlformats.org/officeDocument/2006/relationships/image" Target="../media/image44.jpeg" /><Relationship Id="rId6" Type="http://schemas.openxmlformats.org/officeDocument/2006/relationships/image" Target="../media/image45.jpe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xml" /><Relationship Id="rId3" Type="http://schemas.openxmlformats.org/officeDocument/2006/relationships/image" Target="../media/image4.jpeg" /><Relationship Id="rId4" Type="http://schemas.openxmlformats.org/officeDocument/2006/relationships/image" Target="../media/image46.jpeg" /><Relationship Id="rId5" Type="http://schemas.openxmlformats.org/officeDocument/2006/relationships/image" Target="../media/image47.jpe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9.xml" /><Relationship Id="rId3" Type="http://schemas.openxmlformats.org/officeDocument/2006/relationships/image" Target="../media/image21.png" /><Relationship Id="rId4" Type="http://schemas.openxmlformats.org/officeDocument/2006/relationships/image" Target="../media/image48.jpeg" /><Relationship Id="rId5" Type="http://schemas.openxmlformats.org/officeDocument/2006/relationships/image" Target="../media/image49.jpeg" /><Relationship Id="rId6" Type="http://schemas.openxmlformats.org/officeDocument/2006/relationships/image" Target="../media/image50.jpe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1.png" /><Relationship Id="rId3" Type="http://schemas.openxmlformats.org/officeDocument/2006/relationships/image" Target="../media/image51.jpeg" /><Relationship Id="rId4" Type="http://schemas.openxmlformats.org/officeDocument/2006/relationships/image" Target="../media/image52.jpeg" /><Relationship Id="rId5" Type="http://schemas.openxmlformats.org/officeDocument/2006/relationships/image" Target="../media/image53.jpe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0.xml" /><Relationship Id="rId3" Type="http://schemas.openxmlformats.org/officeDocument/2006/relationships/image" Target="../media/image4.jpeg" /><Relationship Id="rId4" Type="http://schemas.openxmlformats.org/officeDocument/2006/relationships/image" Target="../media/image54.jpeg" /><Relationship Id="rId5" Type="http://schemas.openxmlformats.org/officeDocument/2006/relationships/image" Target="../media/image55.jpe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1.png" /><Relationship Id="rId3" Type="http://schemas.openxmlformats.org/officeDocument/2006/relationships/image" Target="../media/image56.jpe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7.png" /><Relationship Id="rId3" Type="http://schemas.openxmlformats.org/officeDocument/2006/relationships/image" Target="../media/image58.jpe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1.png" /><Relationship Id="rId3" Type="http://schemas.openxmlformats.org/officeDocument/2006/relationships/image" Target="../media/image59.jpeg" /><Relationship Id="rId4" Type="http://schemas.openxmlformats.org/officeDocument/2006/relationships/image" Target="../media/image60.jpe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7.png" /><Relationship Id="rId3" Type="http://schemas.openxmlformats.org/officeDocument/2006/relationships/image" Target="../media/image61.jpeg" /><Relationship Id="rId4" Type="http://schemas.openxmlformats.org/officeDocument/2006/relationships/image" Target="../media/image62.jpe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1.png" /><Relationship Id="rId3" Type="http://schemas.openxmlformats.org/officeDocument/2006/relationships/image" Target="../media/image63.jpeg" /><Relationship Id="rId4" Type="http://schemas.openxmlformats.org/officeDocument/2006/relationships/image" Target="../media/image64.jpeg" /><Relationship Id="rId5" Type="http://schemas.openxmlformats.org/officeDocument/2006/relationships/image" Target="../media/image65.jpeg" /><Relationship Id="rId6" Type="http://schemas.openxmlformats.org/officeDocument/2006/relationships/image" Target="../media/image66.jpeg" /><Relationship Id="rId7" Type="http://schemas.openxmlformats.org/officeDocument/2006/relationships/image" Target="../media/image67.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 Id="rId3" Type="http://schemas.openxmlformats.org/officeDocument/2006/relationships/image" Target="../media/image4.jpeg" /><Relationship Id="rId4" Type="http://schemas.openxmlformats.org/officeDocument/2006/relationships/image" Target="../media/image5.jpeg" /><Relationship Id="rId5" Type="http://schemas.openxmlformats.org/officeDocument/2006/relationships/image" Target="../media/image6.jpe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1.png" /><Relationship Id="rId3" Type="http://schemas.openxmlformats.org/officeDocument/2006/relationships/image" Target="../media/image68.jpeg" /><Relationship Id="rId4" Type="http://schemas.openxmlformats.org/officeDocument/2006/relationships/image" Target="../media/image69.png" /><Relationship Id="rId5" Type="http://schemas.openxmlformats.org/officeDocument/2006/relationships/image" Target="../media/image70.png" /><Relationship Id="rId6" Type="http://schemas.openxmlformats.org/officeDocument/2006/relationships/image" Target="../media/image71.jpe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2.jpeg" /><Relationship Id="rId3" Type="http://schemas.openxmlformats.org/officeDocument/2006/relationships/image" Target="../media/image1.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 Id="rId3" Type="http://schemas.openxmlformats.org/officeDocument/2006/relationships/image" Target="../media/image4.jpeg" /><Relationship Id="rId4" Type="http://schemas.openxmlformats.org/officeDocument/2006/relationships/image" Target="../media/image7.jpeg" /><Relationship Id="rId5" Type="http://schemas.openxmlformats.org/officeDocument/2006/relationships/image" Target="../media/image8.jpeg" /><Relationship Id="rId6" Type="http://schemas.openxmlformats.org/officeDocument/2006/relationships/image" Target="../media/image9.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jpeg" /><Relationship Id="rId3" Type="http://schemas.openxmlformats.org/officeDocument/2006/relationships/image" Target="../media/image10.jpeg" /><Relationship Id="rId4" Type="http://schemas.openxmlformats.org/officeDocument/2006/relationships/image" Target="../media/image11.jpeg" /><Relationship Id="rId5" Type="http://schemas.openxmlformats.org/officeDocument/2006/relationships/image" Target="../media/image12.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xml" /><Relationship Id="rId3" Type="http://schemas.openxmlformats.org/officeDocument/2006/relationships/image" Target="../media/image4.jpeg" /><Relationship Id="rId4" Type="http://schemas.openxmlformats.org/officeDocument/2006/relationships/image" Target="../media/image13.jpeg" /><Relationship Id="rId5" Type="http://schemas.openxmlformats.org/officeDocument/2006/relationships/image" Target="../media/image14.jpeg" /><Relationship Id="rId6" Type="http://schemas.openxmlformats.org/officeDocument/2006/relationships/image" Target="../media/image15.jpeg" /><Relationship Id="rId7" Type="http://schemas.openxmlformats.org/officeDocument/2006/relationships/image" Target="../media/image16.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jpeg" /><Relationship Id="rId3" Type="http://schemas.openxmlformats.org/officeDocument/2006/relationships/image" Target="../media/image17.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 Id="rId3" Type="http://schemas.openxmlformats.org/officeDocument/2006/relationships/image" Target="../media/image4.jpeg" /><Relationship Id="rId4" Type="http://schemas.openxmlformats.org/officeDocument/2006/relationships/image" Target="../media/image18.jpeg" /><Relationship Id="rId5" Type="http://schemas.openxmlformats.org/officeDocument/2006/relationships/image" Target="../media/image19.jpeg" /><Relationship Id="rId6" Type="http://schemas.openxmlformats.org/officeDocument/2006/relationships/image" Target="../media/image20.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1.png" /><Relationship Id="rId3" Type="http://schemas.openxmlformats.org/officeDocument/2006/relationships/image" Target="../media/image22.jpe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D9A31577-4452-46EC-96EC-8A38EEEB890E}"/>
              </a:ext>
            </a:extLst>
          </p:cNvPr>
          <p:cNvSpPr>
            <a:spLocks noGrp="1"/>
          </p:cNvSpPr>
          <p:nvPr>
            <p:ph type="title"/>
          </p:nvPr>
        </p:nvSpPr>
        <p:spPr>
          <a:xfrm>
            <a:off x="1465719" y="123478"/>
            <a:ext cx="6212561" cy="4392488"/>
          </a:xfrm>
        </p:spPr>
        <p:txBody>
          <a:bodyPr/>
          <a:lstStyle/>
          <a:p>
            <a:pPr algn="ctr">
              <a:lnSpc>
                <a:spcPct val="150000"/>
              </a:lnSpc>
            </a:pPr>
            <a:r>
              <a:rPr lang="ru-RU" i="1">
                <a:solidFill>
                  <a:srgbClr val="7030A0"/>
                </a:solidFill>
              </a:rPr>
              <a:t>Отчет </a:t>
            </a:r>
            <a:br>
              <a:rPr lang="ru-RU" i="1">
                <a:solidFill>
                  <a:srgbClr val="7030A0"/>
                </a:solidFill>
              </a:rPr>
            </a:br>
            <a:r>
              <a:rPr lang="ru-RU" i="1">
                <a:solidFill>
                  <a:srgbClr val="7030A0"/>
                </a:solidFill>
              </a:rPr>
              <a:t>Главы Администрации городского поселения город Мелеуз муниципального района Мелеузовский район </a:t>
            </a:r>
            <a:br>
              <a:rPr lang="ru-RU" i="1">
                <a:solidFill>
                  <a:srgbClr val="7030A0"/>
                </a:solidFill>
              </a:rPr>
            </a:br>
            <a:r>
              <a:rPr lang="ru-RU" i="1">
                <a:solidFill>
                  <a:srgbClr val="7030A0"/>
                </a:solidFill>
              </a:rPr>
              <a:t>Республики Башкортостан по итогам 2022 года </a:t>
            </a:r>
          </a:p>
        </p:txBody>
      </p:sp>
      <p:pic>
        <p:nvPicPr>
          <p:cNvPr id="3" name="Рисунок 2">
            <a:extLst>
              <a:ext uri="{FF2B5EF4-FFF2-40B4-BE49-F238E27FC236}">
                <a16:creationId xmlns:a16="http://schemas.microsoft.com/office/drawing/2014/main" id="{89A43E26-5C26-41BB-A5C3-10C24A2E4E87}"/>
              </a:ext>
            </a:extLst>
          </p:cNvPr>
          <p:cNvPicPr>
            <a:picLocks noChangeAspect="1"/>
          </p:cNvPicPr>
          <p:nvPr/>
        </p:nvPicPr>
        <p:blipFill>
          <a:blip r:embed="rId2"/>
          <a:stretch>
            <a:fillRect/>
          </a:stretch>
        </p:blipFill>
        <p:spPr>
          <a:xfrm>
            <a:off x="6224" y="0"/>
            <a:ext cx="1462607" cy="5143500"/>
          </a:xfrm>
          <a:prstGeom prst="rect">
            <a:avLst/>
          </a:prstGeom>
        </p:spPr>
      </p:pic>
      <p:pic>
        <p:nvPicPr>
          <p:cNvPr id="4" name="Рисунок 3">
            <a:extLst>
              <a:ext uri="{FF2B5EF4-FFF2-40B4-BE49-F238E27FC236}">
                <a16:creationId xmlns:a16="http://schemas.microsoft.com/office/drawing/2014/main" id="{67BF4507-ECAB-44B7-9503-43C28F9C5EE2}"/>
              </a:ext>
            </a:extLst>
          </p:cNvPr>
          <p:cNvPicPr>
            <a:picLocks noChangeAspect="1"/>
          </p:cNvPicPr>
          <p:nvPr/>
        </p:nvPicPr>
        <p:blipFill>
          <a:blip r:embed="rId2"/>
          <a:stretch>
            <a:fillRect/>
          </a:stretch>
        </p:blipFill>
        <p:spPr>
          <a:xfrm>
            <a:off x="7681393" y="8295"/>
            <a:ext cx="1462607" cy="5143500"/>
          </a:xfrm>
          <a:prstGeom prst="rect">
            <a:avLst/>
          </a:prstGeom>
        </p:spPr>
      </p:pic>
    </p:spTree>
    <p:extLst>
      <p:ext uri="{BB962C8B-B14F-4D97-AF65-F5344CB8AC3E}">
        <p14:creationId xmlns:p14="http://schemas.microsoft.com/office/powerpoint/2010/main" val="3131248297"/>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84DD9848-30C5-4476-A972-F9613C50C1E8}"/>
              </a:ext>
            </a:extLst>
          </p:cNvPr>
          <p:cNvSpPr>
            <a:spLocks noGrp="1"/>
          </p:cNvSpPr>
          <p:nvPr>
            <p:ph type="title"/>
          </p:nvPr>
        </p:nvSpPr>
        <p:spPr>
          <a:xfrm>
            <a:off x="107504" y="171654"/>
            <a:ext cx="8520600" cy="377114"/>
          </a:xfrm>
        </p:spPr>
        <p:txBody>
          <a:bodyPr/>
          <a:lstStyle/>
          <a:p>
            <a:r>
              <a:rPr lang="ru-RU" sz="1400" i="1">
                <a:solidFill>
                  <a:srgbClr val="7030A0"/>
                </a:solidFill>
              </a:rPr>
              <a:t>                  Западная объездная дорога</a:t>
            </a:r>
          </a:p>
        </p:txBody>
      </p:sp>
      <p:sp>
        <p:nvSpPr>
          <p:cNvPr id="3" name="Текст 2">
            <a:extLst>
              <a:ext uri="{FF2B5EF4-FFF2-40B4-BE49-F238E27FC236}">
                <a16:creationId xmlns:a16="http://schemas.microsoft.com/office/drawing/2014/main" id="{821266DF-6978-4CDA-8AB6-32834BA749C3}"/>
              </a:ext>
            </a:extLst>
          </p:cNvPr>
          <p:cNvSpPr>
            <a:spLocks noGrp="1"/>
          </p:cNvSpPr>
          <p:nvPr>
            <p:ph type="body" idx="1"/>
          </p:nvPr>
        </p:nvSpPr>
        <p:spPr>
          <a:xfrm>
            <a:off x="311700" y="1152475"/>
            <a:ext cx="8520600" cy="3416400"/>
          </a:xfrm>
        </p:spPr>
        <p:txBody>
          <a:bodyPr/>
          <a:lstStyle/>
          <a:p>
            <a:endParaRPr lang="ru-RU"/>
          </a:p>
        </p:txBody>
      </p:sp>
      <p:pic>
        <p:nvPicPr>
          <p:cNvPr id="4" name="Рисунок 3">
            <a:extLst>
              <a:ext uri="{FF2B5EF4-FFF2-40B4-BE49-F238E27FC236}">
                <a16:creationId xmlns:a16="http://schemas.microsoft.com/office/drawing/2014/main" id="{5DF7D0B7-5365-4E50-AF6B-D81F49BCFBF5}"/>
              </a:ext>
            </a:extLst>
          </p:cNvPr>
          <p:cNvPicPr>
            <a:picLocks noChangeAspect="1"/>
          </p:cNvPicPr>
          <p:nvPr/>
        </p:nvPicPr>
        <p:blipFill>
          <a:blip r:embed="rId2"/>
          <a:stretch>
            <a:fillRect/>
          </a:stretch>
        </p:blipFill>
        <p:spPr>
          <a:xfrm>
            <a:off x="0" y="548768"/>
            <a:ext cx="9144000" cy="4585245"/>
          </a:xfrm>
          <a:prstGeom prst="rect">
            <a:avLst/>
          </a:prstGeom>
        </p:spPr>
      </p:pic>
      <p:pic>
        <p:nvPicPr>
          <p:cNvPr id="6" name="Рисунок 5">
            <a:extLst>
              <a:ext uri="{FF2B5EF4-FFF2-40B4-BE49-F238E27FC236}">
                <a16:creationId xmlns:a16="http://schemas.microsoft.com/office/drawing/2014/main" id="{8456547D-6841-4342-A109-FCBC8DBCBCD8}"/>
              </a:ext>
            </a:extLst>
          </p:cNvPr>
          <p:cNvPicPr>
            <a:picLocks noChangeAspect="1"/>
          </p:cNvPicPr>
          <p:nvPr/>
        </p:nvPicPr>
        <p:blipFill>
          <a:blip r:embed="rId3"/>
          <a:srcRect l="7158" t="1708"/>
          <a:stretch>
            <a:fillRect/>
          </a:stretch>
        </p:blipFill>
        <p:spPr>
          <a:xfrm>
            <a:off x="4916436" y="1431754"/>
            <a:ext cx="4100362" cy="3255782"/>
          </a:xfrm>
          <a:prstGeom prst="rect">
            <a:avLst/>
          </a:prstGeom>
        </p:spPr>
      </p:pic>
      <p:pic>
        <p:nvPicPr>
          <p:cNvPr id="8" name="Рисунок 7">
            <a:extLst>
              <a:ext uri="{FF2B5EF4-FFF2-40B4-BE49-F238E27FC236}">
                <a16:creationId xmlns:a16="http://schemas.microsoft.com/office/drawing/2014/main" id="{F05EDEE5-4290-4C77-A29F-0A06F61A7142}"/>
              </a:ext>
            </a:extLst>
          </p:cNvPr>
          <p:cNvPicPr>
            <a:picLocks noChangeAspect="1"/>
          </p:cNvPicPr>
          <p:nvPr/>
        </p:nvPicPr>
        <p:blipFill>
          <a:blip r:embed="rId4"/>
          <a:stretch>
            <a:fillRect/>
          </a:stretch>
        </p:blipFill>
        <p:spPr>
          <a:xfrm>
            <a:off x="107504" y="548768"/>
            <a:ext cx="4805899" cy="3604424"/>
          </a:xfrm>
          <a:prstGeom prst="rect">
            <a:avLst/>
          </a:prstGeom>
        </p:spPr>
      </p:pic>
      <p:sp>
        <p:nvSpPr>
          <p:cNvPr id="10" name="Прямоугольник 9">
            <a:extLst>
              <a:ext uri="{FF2B5EF4-FFF2-40B4-BE49-F238E27FC236}">
                <a16:creationId xmlns:a16="http://schemas.microsoft.com/office/drawing/2014/main" id="{F27C1556-A4DB-4E4B-B4E9-76D599044366}"/>
              </a:ext>
            </a:extLst>
          </p:cNvPr>
          <p:cNvSpPr/>
          <p:nvPr/>
        </p:nvSpPr>
        <p:spPr>
          <a:xfrm>
            <a:off x="5719474" y="909414"/>
            <a:ext cx="2308910" cy="307777"/>
          </a:xfrm>
          <a:prstGeom prst="rect">
            <a:avLst/>
          </a:prstGeom>
        </p:spPr>
        <p:txBody>
          <a:bodyPr wrap="square">
            <a:spAutoFit/>
          </a:bodyPr>
          <a:lstStyle/>
          <a:p>
            <a:pPr indent="450215" algn="ctr"/>
            <a:r>
              <a:rPr lang="ru-RU" i="1" kern="150">
                <a:solidFill>
                  <a:srgbClr val="7030A0"/>
                </a:solidFill>
                <a:latin typeface="Cambria" panose="02040503050406030204" pitchFamily="18" charset="0"/>
                <a:ea typeface="Times New Roman" panose="02020603050405020304" pitchFamily="18" charset="0"/>
                <a:cs typeface="Cambria" panose="02040503050406030204" pitchFamily="18" charset="0"/>
              </a:rPr>
              <a:t>улица</a:t>
            </a:r>
            <a:r>
              <a:rPr lang="ru-RU" i="1" kern="150">
                <a:solidFill>
                  <a:srgbClr val="7030A0"/>
                </a:solidFill>
                <a:latin typeface="Apple Chancery" panose="03020702040506060504" pitchFamily="66" charset="0"/>
                <a:ea typeface="Times New Roman" panose="02020603050405020304" pitchFamily="18" charset="0"/>
              </a:rPr>
              <a:t> </a:t>
            </a:r>
            <a:r>
              <a:rPr lang="ru-RU" i="1" kern="150" err="1">
                <a:solidFill>
                  <a:srgbClr val="7030A0"/>
                </a:solidFill>
                <a:latin typeface="Cambria" panose="02040503050406030204" pitchFamily="18" charset="0"/>
                <a:ea typeface="Times New Roman" panose="02020603050405020304" pitchFamily="18" charset="0"/>
                <a:cs typeface="Cambria" panose="02040503050406030204" pitchFamily="18" charset="0"/>
              </a:rPr>
              <a:t>Худайбердина</a:t>
            </a:r>
            <a:endParaRPr lang="ru-RU" sz="1100" kern="15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78887871"/>
      </p:ext>
    </p:extLst>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CAAEFB9F-981D-486E-A25F-D7661934EBAA}"/>
              </a:ext>
            </a:extLst>
          </p:cNvPr>
          <p:cNvSpPr>
            <a:spLocks noGrp="1"/>
          </p:cNvSpPr>
          <p:nvPr>
            <p:ph type="title"/>
          </p:nvPr>
        </p:nvSpPr>
        <p:spPr>
          <a:xfrm>
            <a:off x="311700" y="51470"/>
            <a:ext cx="8520600" cy="572700"/>
          </a:xfrm>
        </p:spPr>
        <p:txBody>
          <a:bodyPr/>
          <a:lstStyle/>
          <a:p>
            <a:pPr algn="ctr"/>
            <a:r>
              <a:rPr lang="ru-RU" sz="2400" i="1">
                <a:solidFill>
                  <a:srgbClr val="7030A0"/>
                </a:solidFill>
              </a:rPr>
              <a:t>Замена ограждений по ул. Смоленская, бульвар «Славы»</a:t>
            </a:r>
          </a:p>
        </p:txBody>
      </p:sp>
      <p:sp>
        <p:nvSpPr>
          <p:cNvPr id="3" name="Текст 2">
            <a:extLst>
              <a:ext uri="{FF2B5EF4-FFF2-40B4-BE49-F238E27FC236}">
                <a16:creationId xmlns:a16="http://schemas.microsoft.com/office/drawing/2014/main" id="{ADC35EB2-66B0-4EAA-A2FF-A7172446EB70}"/>
              </a:ext>
            </a:extLst>
          </p:cNvPr>
          <p:cNvSpPr>
            <a:spLocks noGrp="1"/>
          </p:cNvSpPr>
          <p:nvPr>
            <p:ph type="body" idx="1"/>
          </p:nvPr>
        </p:nvSpPr>
        <p:spPr/>
        <p:txBody>
          <a:bodyPr/>
          <a:lstStyle/>
          <a:p>
            <a:endParaRPr lang="ru-RU"/>
          </a:p>
        </p:txBody>
      </p:sp>
      <p:pic>
        <p:nvPicPr>
          <p:cNvPr id="4" name="Рисунок 3">
            <a:extLst>
              <a:ext uri="{FF2B5EF4-FFF2-40B4-BE49-F238E27FC236}">
                <a16:creationId xmlns:a16="http://schemas.microsoft.com/office/drawing/2014/main" id="{ACFBA1DD-03BC-4C87-970F-DAA91088E3FC}"/>
              </a:ext>
            </a:extLst>
          </p:cNvPr>
          <p:cNvPicPr>
            <a:picLocks noChangeAspect="1"/>
          </p:cNvPicPr>
          <p:nvPr/>
        </p:nvPicPr>
        <p:blipFill>
          <a:blip r:embed="rId2"/>
          <a:stretch>
            <a:fillRect/>
          </a:stretch>
        </p:blipFill>
        <p:spPr>
          <a:xfrm>
            <a:off x="32733" y="893825"/>
            <a:ext cx="9144000" cy="4274355"/>
          </a:xfrm>
          <a:prstGeom prst="rect">
            <a:avLst/>
          </a:prstGeom>
        </p:spPr>
      </p:pic>
      <p:pic>
        <p:nvPicPr>
          <p:cNvPr id="7" name="Рисунок 6">
            <a:extLst>
              <a:ext uri="{FF2B5EF4-FFF2-40B4-BE49-F238E27FC236}">
                <a16:creationId xmlns:a16="http://schemas.microsoft.com/office/drawing/2014/main" id="{6F189E5D-AE5A-49DF-823A-8444280902D2}"/>
              </a:ext>
            </a:extLst>
          </p:cNvPr>
          <p:cNvPicPr>
            <a:picLocks noChangeAspect="1"/>
          </p:cNvPicPr>
          <p:nvPr/>
        </p:nvPicPr>
        <p:blipFill>
          <a:blip r:embed="rId3"/>
          <a:stretch>
            <a:fillRect/>
          </a:stretch>
        </p:blipFill>
        <p:spPr>
          <a:xfrm>
            <a:off x="197083" y="624170"/>
            <a:ext cx="4320480" cy="2355726"/>
          </a:xfrm>
          <a:prstGeom prst="rect">
            <a:avLst/>
          </a:prstGeom>
        </p:spPr>
      </p:pic>
      <p:pic>
        <p:nvPicPr>
          <p:cNvPr id="8" name="Рисунок 7">
            <a:extLst>
              <a:ext uri="{FF2B5EF4-FFF2-40B4-BE49-F238E27FC236}">
                <a16:creationId xmlns:a16="http://schemas.microsoft.com/office/drawing/2014/main" id="{8F64F175-77A8-4F10-A689-0ECAEB7214E4}"/>
              </a:ext>
            </a:extLst>
          </p:cNvPr>
          <p:cNvPicPr>
            <a:picLocks noChangeAspect="1"/>
          </p:cNvPicPr>
          <p:nvPr/>
        </p:nvPicPr>
        <p:blipFill>
          <a:blip r:embed="rId4"/>
          <a:stretch>
            <a:fillRect/>
          </a:stretch>
        </p:blipFill>
        <p:spPr>
          <a:xfrm>
            <a:off x="180806" y="2950457"/>
            <a:ext cx="3266639" cy="1999181"/>
          </a:xfrm>
          <a:prstGeom prst="rect">
            <a:avLst/>
          </a:prstGeom>
        </p:spPr>
      </p:pic>
      <p:sp>
        <p:nvSpPr>
          <p:cNvPr id="9" name="Прямоугольник 8">
            <a:extLst>
              <a:ext uri="{FF2B5EF4-FFF2-40B4-BE49-F238E27FC236}">
                <a16:creationId xmlns:a16="http://schemas.microsoft.com/office/drawing/2014/main" id="{1302099D-1F23-4C99-A602-B0F618FAB709}"/>
              </a:ext>
            </a:extLst>
          </p:cNvPr>
          <p:cNvSpPr/>
          <p:nvPr/>
        </p:nvSpPr>
        <p:spPr>
          <a:xfrm>
            <a:off x="3619863" y="3271198"/>
            <a:ext cx="5367676" cy="1323439"/>
          </a:xfrm>
          <a:prstGeom prst="rect">
            <a:avLst/>
          </a:prstGeom>
        </p:spPr>
        <p:txBody>
          <a:bodyPr wrap="square">
            <a:spAutoFit/>
          </a:bodyPr>
          <a:lstStyle/>
          <a:p>
            <a:pPr algn="just"/>
            <a:r>
              <a:rPr lang="ru-RU" sz="1600" i="1">
                <a:solidFill>
                  <a:srgbClr val="7030A0"/>
                </a:solidFill>
              </a:rPr>
              <a:t>     Вдоль бульвара «Слава», улиц Первомайская и Смоленская установлено пешеходное ограждение протяженностью в 1000 м. Стоимость работ составила свыше 12 млн. руб., из них более 2 млн. руб. выделено из республиканского бюджета.</a:t>
            </a:r>
          </a:p>
        </p:txBody>
      </p:sp>
      <p:pic>
        <p:nvPicPr>
          <p:cNvPr id="12" name="Рисунок 11">
            <a:extLst>
              <a:ext uri="{FF2B5EF4-FFF2-40B4-BE49-F238E27FC236}">
                <a16:creationId xmlns:a16="http://schemas.microsoft.com/office/drawing/2014/main" id="{7513DC00-8AEB-4DCA-9BA2-DF2DE0261F06}"/>
              </a:ext>
            </a:extLst>
          </p:cNvPr>
          <p:cNvPicPr>
            <a:picLocks noChangeAspect="1"/>
          </p:cNvPicPr>
          <p:nvPr/>
        </p:nvPicPr>
        <p:blipFill>
          <a:blip r:embed="rId5"/>
          <a:stretch>
            <a:fillRect/>
          </a:stretch>
        </p:blipFill>
        <p:spPr>
          <a:xfrm>
            <a:off x="4604733" y="626919"/>
            <a:ext cx="4090863" cy="2618517"/>
          </a:xfrm>
          <a:prstGeom prst="rect">
            <a:avLst/>
          </a:prstGeom>
        </p:spPr>
      </p:pic>
    </p:spTree>
    <p:extLst>
      <p:ext uri="{BB962C8B-B14F-4D97-AF65-F5344CB8AC3E}">
        <p14:creationId xmlns:p14="http://schemas.microsoft.com/office/powerpoint/2010/main" val="1727458439"/>
      </p:ext>
    </p:extLst>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5F38D609-5294-4590-B94B-2037F5C2206E}"/>
              </a:ext>
            </a:extLst>
          </p:cNvPr>
          <p:cNvSpPr>
            <a:spLocks noGrp="1"/>
          </p:cNvSpPr>
          <p:nvPr>
            <p:ph type="title"/>
          </p:nvPr>
        </p:nvSpPr>
        <p:spPr>
          <a:xfrm>
            <a:off x="339432" y="0"/>
            <a:ext cx="8520600" cy="504056"/>
          </a:xfrm>
        </p:spPr>
        <p:txBody>
          <a:bodyPr/>
          <a:lstStyle/>
          <a:p>
            <a:pPr algn="ctr"/>
            <a:r>
              <a:rPr lang="ru-RU" sz="2400" i="1">
                <a:solidFill>
                  <a:srgbClr val="7030A0"/>
                </a:solidFill>
              </a:rPr>
              <a:t>Содержание городских улиц и территорий города</a:t>
            </a:r>
            <a:endParaRPr lang="ru-RU" sz="2400" i="1"/>
          </a:p>
        </p:txBody>
      </p:sp>
      <p:pic>
        <p:nvPicPr>
          <p:cNvPr id="4" name="Рисунок 3">
            <a:extLst>
              <a:ext uri="{FF2B5EF4-FFF2-40B4-BE49-F238E27FC236}">
                <a16:creationId xmlns:a16="http://schemas.microsoft.com/office/drawing/2014/main" id="{4FCF931E-DA91-4FB7-94B1-E4EE92617EF0}"/>
              </a:ext>
            </a:extLst>
          </p:cNvPr>
          <p:cNvPicPr>
            <a:picLocks noChangeAspect="1"/>
          </p:cNvPicPr>
          <p:nvPr/>
        </p:nvPicPr>
        <p:blipFill>
          <a:blip r:embed="rId2"/>
          <a:stretch>
            <a:fillRect/>
          </a:stretch>
        </p:blipFill>
        <p:spPr>
          <a:xfrm>
            <a:off x="0" y="1152475"/>
            <a:ext cx="9144000" cy="3981538"/>
          </a:xfrm>
          <a:prstGeom prst="rect">
            <a:avLst/>
          </a:prstGeom>
        </p:spPr>
      </p:pic>
      <p:pic>
        <p:nvPicPr>
          <p:cNvPr id="6" name="Рисунок 5">
            <a:extLst>
              <a:ext uri="{FF2B5EF4-FFF2-40B4-BE49-F238E27FC236}">
                <a16:creationId xmlns:a16="http://schemas.microsoft.com/office/drawing/2014/main" id="{ABDA52D1-EAA8-459E-8AAE-919C917440F1}"/>
              </a:ext>
            </a:extLst>
          </p:cNvPr>
          <p:cNvPicPr>
            <a:picLocks noChangeAspect="1"/>
          </p:cNvPicPr>
          <p:nvPr/>
        </p:nvPicPr>
        <p:blipFill>
          <a:blip r:embed="rId3"/>
          <a:stretch>
            <a:fillRect/>
          </a:stretch>
        </p:blipFill>
        <p:spPr>
          <a:xfrm>
            <a:off x="4843370" y="627534"/>
            <a:ext cx="4200508" cy="3718882"/>
          </a:xfrm>
          <a:prstGeom prst="rect">
            <a:avLst/>
          </a:prstGeom>
        </p:spPr>
      </p:pic>
      <p:pic>
        <p:nvPicPr>
          <p:cNvPr id="5" name="Рисунок 4">
            <a:extLst>
              <a:ext uri="{FF2B5EF4-FFF2-40B4-BE49-F238E27FC236}">
                <a16:creationId xmlns:a16="http://schemas.microsoft.com/office/drawing/2014/main" id="{9E6B07D8-1EDD-4B7B-B4C7-F16AD50E639F}"/>
              </a:ext>
            </a:extLst>
          </p:cNvPr>
          <p:cNvPicPr>
            <a:picLocks noChangeAspect="1"/>
          </p:cNvPicPr>
          <p:nvPr/>
        </p:nvPicPr>
        <p:blipFill>
          <a:blip r:embed="rId4"/>
          <a:stretch>
            <a:fillRect/>
          </a:stretch>
        </p:blipFill>
        <p:spPr>
          <a:xfrm>
            <a:off x="135150" y="1068298"/>
            <a:ext cx="4654887" cy="3006903"/>
          </a:xfrm>
          <a:prstGeom prst="rect">
            <a:avLst/>
          </a:prstGeom>
        </p:spPr>
      </p:pic>
    </p:spTree>
    <p:extLst>
      <p:ext uri="{BB962C8B-B14F-4D97-AF65-F5344CB8AC3E}">
        <p14:creationId xmlns:p14="http://schemas.microsoft.com/office/powerpoint/2010/main" val="1737455929"/>
      </p:ext>
    </p:extLst>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7CCCCD85-AD02-4D89-826D-D27BE109B584}"/>
              </a:ext>
            </a:extLst>
          </p:cNvPr>
          <p:cNvSpPr>
            <a:spLocks noGrp="1"/>
          </p:cNvSpPr>
          <p:nvPr>
            <p:ph type="title"/>
          </p:nvPr>
        </p:nvSpPr>
        <p:spPr>
          <a:xfrm>
            <a:off x="311700" y="-92546"/>
            <a:ext cx="8520600" cy="572700"/>
          </a:xfrm>
        </p:spPr>
        <p:txBody>
          <a:bodyPr/>
          <a:lstStyle/>
          <a:p>
            <a:pPr algn="ctr"/>
            <a:r>
              <a:rPr lang="ru-RU" sz="2400" i="1">
                <a:solidFill>
                  <a:srgbClr val="7030A0"/>
                </a:solidFill>
              </a:rPr>
              <a:t>Зимнее содержание территорий ГП город Мелеуз</a:t>
            </a:r>
          </a:p>
        </p:txBody>
      </p:sp>
      <p:sp>
        <p:nvSpPr>
          <p:cNvPr id="3" name="Текст 2">
            <a:extLst>
              <a:ext uri="{FF2B5EF4-FFF2-40B4-BE49-F238E27FC236}">
                <a16:creationId xmlns:a16="http://schemas.microsoft.com/office/drawing/2014/main" id="{469235BF-427F-44B2-9E14-52709916016E}"/>
              </a:ext>
            </a:extLst>
          </p:cNvPr>
          <p:cNvSpPr>
            <a:spLocks noGrp="1"/>
          </p:cNvSpPr>
          <p:nvPr>
            <p:ph type="body" idx="1"/>
          </p:nvPr>
        </p:nvSpPr>
        <p:spPr/>
        <p:txBody>
          <a:bodyPr/>
          <a:lstStyle/>
          <a:p>
            <a:endParaRPr lang="ru-RU"/>
          </a:p>
        </p:txBody>
      </p:sp>
      <p:pic>
        <p:nvPicPr>
          <p:cNvPr id="4" name="Рисунок 3">
            <a:extLst>
              <a:ext uri="{FF2B5EF4-FFF2-40B4-BE49-F238E27FC236}">
                <a16:creationId xmlns:a16="http://schemas.microsoft.com/office/drawing/2014/main" id="{FFD55013-5842-4160-8679-3B3F587C0AE7}"/>
              </a:ext>
            </a:extLst>
          </p:cNvPr>
          <p:cNvPicPr>
            <a:picLocks noChangeAspect="1"/>
          </p:cNvPicPr>
          <p:nvPr/>
        </p:nvPicPr>
        <p:blipFill>
          <a:blip r:embed="rId2"/>
          <a:stretch>
            <a:fillRect/>
          </a:stretch>
        </p:blipFill>
        <p:spPr>
          <a:xfrm>
            <a:off x="0" y="627534"/>
            <a:ext cx="9144000" cy="4527807"/>
          </a:xfrm>
          <a:prstGeom prst="rect">
            <a:avLst/>
          </a:prstGeom>
        </p:spPr>
      </p:pic>
      <p:pic>
        <p:nvPicPr>
          <p:cNvPr id="8" name="Рисунок 7">
            <a:extLst>
              <a:ext uri="{FF2B5EF4-FFF2-40B4-BE49-F238E27FC236}">
                <a16:creationId xmlns:a16="http://schemas.microsoft.com/office/drawing/2014/main" id="{16E76E24-DEC8-4754-BBC7-E961BC9C401B}"/>
              </a:ext>
            </a:extLst>
          </p:cNvPr>
          <p:cNvPicPr>
            <a:picLocks noChangeAspect="1"/>
          </p:cNvPicPr>
          <p:nvPr/>
        </p:nvPicPr>
        <p:blipFill>
          <a:blip r:embed="rId3"/>
          <a:stretch>
            <a:fillRect/>
          </a:stretch>
        </p:blipFill>
        <p:spPr>
          <a:xfrm>
            <a:off x="611560" y="339502"/>
            <a:ext cx="8220740" cy="4620033"/>
          </a:xfrm>
          <a:prstGeom prst="rect">
            <a:avLst/>
          </a:prstGeom>
        </p:spPr>
      </p:pic>
    </p:spTree>
    <p:extLst>
      <p:ext uri="{BB962C8B-B14F-4D97-AF65-F5344CB8AC3E}">
        <p14:creationId xmlns:p14="http://schemas.microsoft.com/office/powerpoint/2010/main" val="3061786275"/>
      </p:ext>
    </p:extLst>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256531AE-CAEC-4921-91BD-4F279A7225AE}"/>
              </a:ext>
            </a:extLst>
          </p:cNvPr>
          <p:cNvSpPr>
            <a:spLocks noGrp="1"/>
          </p:cNvSpPr>
          <p:nvPr>
            <p:ph type="title"/>
          </p:nvPr>
        </p:nvSpPr>
        <p:spPr/>
        <p:txBody>
          <a:bodyPr/>
          <a:lstStyle/>
          <a:p>
            <a:endParaRPr lang="ru-RU"/>
          </a:p>
        </p:txBody>
      </p:sp>
      <p:pic>
        <p:nvPicPr>
          <p:cNvPr id="4" name="Рисунок 3">
            <a:extLst>
              <a:ext uri="{FF2B5EF4-FFF2-40B4-BE49-F238E27FC236}">
                <a16:creationId xmlns:a16="http://schemas.microsoft.com/office/drawing/2014/main" id="{324F5904-4818-429B-8E6E-6FF94BE7181A}"/>
              </a:ext>
            </a:extLst>
          </p:cNvPr>
          <p:cNvPicPr>
            <a:picLocks noChangeAspect="1"/>
          </p:cNvPicPr>
          <p:nvPr/>
        </p:nvPicPr>
        <p:blipFill>
          <a:blip r:embed="rId2"/>
          <a:stretch>
            <a:fillRect/>
          </a:stretch>
        </p:blipFill>
        <p:spPr>
          <a:xfrm>
            <a:off x="0" y="11430"/>
            <a:ext cx="9144000" cy="5120640"/>
          </a:xfrm>
          <a:prstGeom prst="rect">
            <a:avLst/>
          </a:prstGeom>
        </p:spPr>
      </p:pic>
      <p:pic>
        <p:nvPicPr>
          <p:cNvPr id="5" name="Рисунок 4">
            <a:extLst>
              <a:ext uri="{FF2B5EF4-FFF2-40B4-BE49-F238E27FC236}">
                <a16:creationId xmlns:a16="http://schemas.microsoft.com/office/drawing/2014/main" id="{06DDED82-AC52-425C-B15F-598968BE2CEC}"/>
              </a:ext>
            </a:extLst>
          </p:cNvPr>
          <p:cNvPicPr>
            <a:picLocks noChangeAspect="1"/>
          </p:cNvPicPr>
          <p:nvPr/>
        </p:nvPicPr>
        <p:blipFill>
          <a:blip r:embed="rId3"/>
          <a:stretch>
            <a:fillRect/>
          </a:stretch>
        </p:blipFill>
        <p:spPr>
          <a:xfrm>
            <a:off x="4655836" y="267494"/>
            <a:ext cx="4176464" cy="2742631"/>
          </a:xfrm>
          <a:prstGeom prst="rect">
            <a:avLst/>
          </a:prstGeom>
        </p:spPr>
      </p:pic>
      <p:sp>
        <p:nvSpPr>
          <p:cNvPr id="6" name="Прямоугольник 5">
            <a:extLst>
              <a:ext uri="{FF2B5EF4-FFF2-40B4-BE49-F238E27FC236}">
                <a16:creationId xmlns:a16="http://schemas.microsoft.com/office/drawing/2014/main" id="{DD6A1F14-D890-403D-8B92-7A0C47233875}"/>
              </a:ext>
            </a:extLst>
          </p:cNvPr>
          <p:cNvSpPr/>
          <p:nvPr/>
        </p:nvSpPr>
        <p:spPr>
          <a:xfrm>
            <a:off x="228402" y="123478"/>
            <a:ext cx="4343598" cy="4616648"/>
          </a:xfrm>
          <a:prstGeom prst="rect">
            <a:avLst/>
          </a:prstGeom>
        </p:spPr>
        <p:txBody>
          <a:bodyPr wrap="square">
            <a:spAutoFit/>
          </a:bodyPr>
          <a:lstStyle/>
          <a:p>
            <a:r>
              <a:rPr lang="ru-RU" i="1">
                <a:solidFill>
                  <a:srgbClr val="7030A0"/>
                </a:solidFill>
              </a:rPr>
              <a:t>На содержание дорог в 2022 году определены 3 подрядные организации, 2 из них по результатам проведенных закупочных процедур, победителями стали:</a:t>
            </a:r>
          </a:p>
          <a:p>
            <a:r>
              <a:rPr lang="ru-RU" i="1">
                <a:solidFill>
                  <a:srgbClr val="7030A0"/>
                </a:solidFill>
              </a:rPr>
              <a:t>-ИП Пилтоян Аида Сергеевна - сумма контракта составляет - 11 млн.564 тыс. руб.  (улицы микрорайона  Сахарного завода, Питомника, Солнечного и центральные дороги города (Смоленская, Ленина, Бурангулова);  </a:t>
            </a:r>
          </a:p>
          <a:p>
            <a:r>
              <a:rPr lang="ru-RU" i="1">
                <a:solidFill>
                  <a:srgbClr val="7030A0"/>
                </a:solidFill>
              </a:rPr>
              <a:t>-ООО «Стройтранс-М»  - сумма контракта – 7 млн. 400 тыс.руб. (улицы микрорайонов  Тугайлы 1,2,3,4 и  Молодежный, а также южная часть города.</a:t>
            </a:r>
          </a:p>
          <a:p>
            <a:r>
              <a:rPr lang="ru-RU" i="1">
                <a:solidFill>
                  <a:srgbClr val="7030A0"/>
                </a:solidFill>
              </a:rPr>
              <a:t> -утверждено муниципальное задание на 2022 год МБУ «Зеленое хорзяйство». На содержание дорог по смете заложено 10 млн. 173 тыс. руб. на год (в среднем 830 тыс. в месяц), в июле поступило дополнительное финансирование в сумме 2 млн. 086 тыс. руб для бесперебойного продолжения работ по содержанию дорог в зимний период.</a:t>
            </a:r>
          </a:p>
        </p:txBody>
      </p:sp>
    </p:spTree>
    <p:extLst>
      <p:ext uri="{BB962C8B-B14F-4D97-AF65-F5344CB8AC3E}">
        <p14:creationId xmlns:p14="http://schemas.microsoft.com/office/powerpoint/2010/main" val="4120600845"/>
      </p:ext>
    </p:extLst>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60"/>
        <p:cNvGrpSpPr/>
        <p:nvPr/>
      </p:nvGrpSpPr>
      <p:grpSpPr>
        <a:xfrm>
          <a:off x="0" y="0"/>
          <a:ext cx="0" cy="0"/>
        </a:xfrm>
      </p:grpSpPr>
      <p:pic>
        <p:nvPicPr>
          <p:cNvPr id="61" name="Google Shape;61;p14"/>
          <p:cNvPicPr preferRelativeResize="0"/>
          <p:nvPr/>
        </p:nvPicPr>
        <p:blipFill>
          <a:blip r:embed="rId3">
            <a:alphaModFix/>
          </a:blip>
          <a:stretch>
            <a:fillRect/>
          </a:stretch>
        </p:blipFill>
        <p:spPr>
          <a:xfrm rot="10800000">
            <a:off x="48332" y="1158"/>
            <a:ext cx="9179396" cy="5142342"/>
          </a:xfrm>
          <a:prstGeom prst="rect">
            <a:avLst/>
          </a:prstGeom>
          <a:noFill/>
          <a:ln>
            <a:noFill/>
          </a:ln>
        </p:spPr>
      </p:pic>
      <p:sp>
        <p:nvSpPr>
          <p:cNvPr id="62" name="Google Shape;62;p14"/>
          <p:cNvSpPr txBox="1">
            <a:spLocks noGrp="1"/>
          </p:cNvSpPr>
          <p:nvPr>
            <p:ph type="title"/>
          </p:nvPr>
        </p:nvSpPr>
        <p:spPr>
          <a:xfrm>
            <a:off x="107504" y="-26472"/>
            <a:ext cx="8988164" cy="1014046"/>
          </a:xfrm>
          <a:prstGeom prst="rect">
            <a:avLst/>
          </a:prstGeom>
        </p:spPr>
        <p:txBody>
          <a:bodyPr spcFirstLastPara="1" wrap="square" lIns="91425" tIns="91425" rIns="91425" bIns="91425" anchor="t" anchorCtr="0">
            <a:noAutofit/>
          </a:bodyPr>
          <a:lstStyle/>
          <a:p>
            <a:pPr lvl="0" algn="ctr"/>
            <a:r>
              <a:rPr lang="ru-RU" sz="1400" i="1">
                <a:solidFill>
                  <a:srgbClr val="7030A0"/>
                </a:solidFill>
                <a:cs typeface="Angsana New" panose="02020603050405020304" pitchFamily="18" charset="-34"/>
              </a:rPr>
              <a:t>В прошедшем году для содержания территории города, республика выделила специализированную коммунальную технику: автосамосвал, погрузчик фронтальный, строительный пневмоколесный одноковшовый, 2 единицы тракторов «Беларус» и навесное оборудование к ним, которая передана предприятию МБУ «Зеленое хозяйство» городского поселения город Мелеуз МР МР РБ </a:t>
            </a:r>
            <a:endParaRPr sz="1400" b="1" i="1">
              <a:solidFill>
                <a:srgbClr val="7030A0"/>
              </a:solidFill>
              <a:latin typeface="Apple Chancery" panose="03020702040506060504" pitchFamily="66" charset="0"/>
              <a:ea typeface="Roboto"/>
              <a:cs typeface="Angsana New" panose="02020603050405020304" pitchFamily="18" charset="-34"/>
              <a:sym typeface="Roboto"/>
            </a:endParaRPr>
          </a:p>
        </p:txBody>
      </p:sp>
      <p:sp>
        <p:nvSpPr>
          <p:cNvPr id="6" name="Прямоугольник 5">
            <a:extLst>
              <a:ext uri="{FF2B5EF4-FFF2-40B4-BE49-F238E27FC236}">
                <a16:creationId xmlns:a16="http://schemas.microsoft.com/office/drawing/2014/main" id="{55D1C80B-808E-4139-B222-6C7FB7BBF61C}"/>
              </a:ext>
            </a:extLst>
          </p:cNvPr>
          <p:cNvSpPr/>
          <p:nvPr/>
        </p:nvSpPr>
        <p:spPr>
          <a:xfrm>
            <a:off x="251520" y="3390890"/>
            <a:ext cx="4644915" cy="307777"/>
          </a:xfrm>
          <a:prstGeom prst="rect">
            <a:avLst/>
          </a:prstGeom>
        </p:spPr>
        <p:txBody>
          <a:bodyPr wrap="square">
            <a:spAutoFit/>
          </a:bodyPr>
          <a:lstStyle/>
          <a:p>
            <a:r>
              <a:rPr lang="ru-RU"/>
              <a:t>        </a:t>
            </a:r>
          </a:p>
        </p:txBody>
      </p:sp>
      <p:pic>
        <p:nvPicPr>
          <p:cNvPr id="5" name="Рисунок 4">
            <a:extLst>
              <a:ext uri="{FF2B5EF4-FFF2-40B4-BE49-F238E27FC236}">
                <a16:creationId xmlns:a16="http://schemas.microsoft.com/office/drawing/2014/main" id="{A63869D4-9B40-4FD4-81B6-CD95E52B61CB}"/>
              </a:ext>
            </a:extLst>
          </p:cNvPr>
          <p:cNvPicPr>
            <a:picLocks noChangeAspect="1"/>
          </p:cNvPicPr>
          <p:nvPr/>
        </p:nvPicPr>
        <p:blipFill>
          <a:blip r:embed="rId4"/>
          <a:stretch>
            <a:fillRect/>
          </a:stretch>
        </p:blipFill>
        <p:spPr>
          <a:xfrm>
            <a:off x="4605169" y="1059582"/>
            <a:ext cx="4359713" cy="3570682"/>
          </a:xfrm>
          <a:prstGeom prst="rect">
            <a:avLst/>
          </a:prstGeom>
        </p:spPr>
      </p:pic>
      <p:pic>
        <p:nvPicPr>
          <p:cNvPr id="8" name="Рисунок 7">
            <a:extLst>
              <a:ext uri="{FF2B5EF4-FFF2-40B4-BE49-F238E27FC236}">
                <a16:creationId xmlns:a16="http://schemas.microsoft.com/office/drawing/2014/main" id="{9185009E-7BC4-45F7-AF5A-5D3616395C2F}"/>
              </a:ext>
            </a:extLst>
          </p:cNvPr>
          <p:cNvPicPr>
            <a:picLocks noChangeAspect="1"/>
          </p:cNvPicPr>
          <p:nvPr/>
        </p:nvPicPr>
        <p:blipFill>
          <a:blip r:embed="rId5"/>
          <a:stretch>
            <a:fillRect/>
          </a:stretch>
        </p:blipFill>
        <p:spPr>
          <a:xfrm>
            <a:off x="251520" y="1050269"/>
            <a:ext cx="4220503" cy="3579995"/>
          </a:xfrm>
          <a:prstGeom prst="rect">
            <a:avLst/>
          </a:prstGeom>
        </p:spPr>
      </p:pic>
    </p:spTree>
    <p:extLst>
      <p:ext uri="{BB962C8B-B14F-4D97-AF65-F5344CB8AC3E}">
        <p14:creationId xmlns:p14="http://schemas.microsoft.com/office/powerpoint/2010/main" val="1658852565"/>
      </p:ext>
    </p:extLst>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FA92A065-A79A-4B76-AFD1-FDA64C3EA154}"/>
              </a:ext>
            </a:extLst>
          </p:cNvPr>
          <p:cNvSpPr>
            <a:spLocks noGrp="1"/>
          </p:cNvSpPr>
          <p:nvPr>
            <p:ph type="title"/>
          </p:nvPr>
        </p:nvSpPr>
        <p:spPr/>
        <p:txBody>
          <a:bodyPr/>
          <a:lstStyle/>
          <a:p>
            <a:endParaRPr lang="ru-RU"/>
          </a:p>
        </p:txBody>
      </p:sp>
      <p:pic>
        <p:nvPicPr>
          <p:cNvPr id="4" name="Рисунок 3">
            <a:extLst>
              <a:ext uri="{FF2B5EF4-FFF2-40B4-BE49-F238E27FC236}">
                <a16:creationId xmlns:a16="http://schemas.microsoft.com/office/drawing/2014/main" id="{AF9D8B53-54B2-49B7-94C4-24D39532F9A2}"/>
              </a:ext>
            </a:extLst>
          </p:cNvPr>
          <p:cNvPicPr>
            <a:picLocks noChangeAspect="1"/>
          </p:cNvPicPr>
          <p:nvPr/>
        </p:nvPicPr>
        <p:blipFill>
          <a:blip r:embed="rId2"/>
          <a:stretch>
            <a:fillRect/>
          </a:stretch>
        </p:blipFill>
        <p:spPr>
          <a:xfrm>
            <a:off x="0" y="11430"/>
            <a:ext cx="9144000" cy="5120640"/>
          </a:xfrm>
          <a:prstGeom prst="rect">
            <a:avLst/>
          </a:prstGeom>
        </p:spPr>
      </p:pic>
      <p:pic>
        <p:nvPicPr>
          <p:cNvPr id="5" name="Рисунок 4">
            <a:extLst>
              <a:ext uri="{FF2B5EF4-FFF2-40B4-BE49-F238E27FC236}">
                <a16:creationId xmlns:a16="http://schemas.microsoft.com/office/drawing/2014/main" id="{E39A7C00-5971-45FE-AB48-50C0DB9ED5B6}"/>
              </a:ext>
            </a:extLst>
          </p:cNvPr>
          <p:cNvPicPr>
            <a:picLocks noChangeAspect="1"/>
          </p:cNvPicPr>
          <p:nvPr/>
        </p:nvPicPr>
        <p:blipFill>
          <a:blip r:embed="rId3"/>
          <a:stretch>
            <a:fillRect/>
          </a:stretch>
        </p:blipFill>
        <p:spPr>
          <a:xfrm>
            <a:off x="395536" y="162548"/>
            <a:ext cx="7981921" cy="4535927"/>
          </a:xfrm>
          <a:prstGeom prst="rect">
            <a:avLst/>
          </a:prstGeom>
        </p:spPr>
      </p:pic>
    </p:spTree>
    <p:extLst>
      <p:ext uri="{BB962C8B-B14F-4D97-AF65-F5344CB8AC3E}">
        <p14:creationId xmlns:p14="http://schemas.microsoft.com/office/powerpoint/2010/main" val="1764762833"/>
      </p:ext>
    </p:extLst>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E7057739-3234-4FDB-9072-791857C63AD4}"/>
              </a:ext>
            </a:extLst>
          </p:cNvPr>
          <p:cNvSpPr>
            <a:spLocks noGrp="1"/>
          </p:cNvSpPr>
          <p:nvPr>
            <p:ph type="title"/>
          </p:nvPr>
        </p:nvSpPr>
        <p:spPr/>
        <p:txBody>
          <a:bodyPr/>
          <a:lstStyle/>
          <a:p>
            <a:endParaRPr lang="ru-RU"/>
          </a:p>
        </p:txBody>
      </p:sp>
      <p:pic>
        <p:nvPicPr>
          <p:cNvPr id="4" name="Рисунок 3">
            <a:extLst>
              <a:ext uri="{FF2B5EF4-FFF2-40B4-BE49-F238E27FC236}">
                <a16:creationId xmlns:a16="http://schemas.microsoft.com/office/drawing/2014/main" id="{9263430B-C3EF-43DC-9159-E69F5B64BA5C}"/>
              </a:ext>
            </a:extLst>
          </p:cNvPr>
          <p:cNvPicPr>
            <a:picLocks noChangeAspect="1"/>
          </p:cNvPicPr>
          <p:nvPr/>
        </p:nvPicPr>
        <p:blipFill>
          <a:blip r:embed="rId2"/>
          <a:stretch>
            <a:fillRect/>
          </a:stretch>
        </p:blipFill>
        <p:spPr>
          <a:xfrm>
            <a:off x="0" y="11430"/>
            <a:ext cx="9144000" cy="5120640"/>
          </a:xfrm>
          <a:prstGeom prst="rect">
            <a:avLst/>
          </a:prstGeom>
        </p:spPr>
      </p:pic>
      <p:pic>
        <p:nvPicPr>
          <p:cNvPr id="6" name="Рисунок 5">
            <a:extLst>
              <a:ext uri="{FF2B5EF4-FFF2-40B4-BE49-F238E27FC236}">
                <a16:creationId xmlns:a16="http://schemas.microsoft.com/office/drawing/2014/main" id="{AAB62A6A-2DA6-46DE-8CD6-9A2A381709C8}"/>
              </a:ext>
            </a:extLst>
          </p:cNvPr>
          <p:cNvPicPr>
            <a:picLocks noChangeAspect="1"/>
          </p:cNvPicPr>
          <p:nvPr/>
        </p:nvPicPr>
        <p:blipFill>
          <a:blip r:embed="rId3"/>
          <a:stretch>
            <a:fillRect/>
          </a:stretch>
        </p:blipFill>
        <p:spPr>
          <a:xfrm>
            <a:off x="3962665" y="1451320"/>
            <a:ext cx="5322269" cy="3828620"/>
          </a:xfrm>
          <a:prstGeom prst="rect">
            <a:avLst/>
          </a:prstGeom>
        </p:spPr>
      </p:pic>
      <p:pic>
        <p:nvPicPr>
          <p:cNvPr id="7" name="Рисунок 6">
            <a:extLst>
              <a:ext uri="{FF2B5EF4-FFF2-40B4-BE49-F238E27FC236}">
                <a16:creationId xmlns:a16="http://schemas.microsoft.com/office/drawing/2014/main" id="{15B8DC71-B6D4-4CB1-868B-C58FF43D11B6}"/>
              </a:ext>
            </a:extLst>
          </p:cNvPr>
          <p:cNvPicPr>
            <a:picLocks noChangeAspect="1"/>
          </p:cNvPicPr>
          <p:nvPr/>
        </p:nvPicPr>
        <p:blipFill>
          <a:blip r:embed="rId4"/>
          <a:stretch>
            <a:fillRect/>
          </a:stretch>
        </p:blipFill>
        <p:spPr>
          <a:xfrm>
            <a:off x="-162834" y="-165264"/>
            <a:ext cx="5175953" cy="3340898"/>
          </a:xfrm>
          <a:prstGeom prst="rect">
            <a:avLst/>
          </a:prstGeom>
        </p:spPr>
      </p:pic>
      <p:sp>
        <p:nvSpPr>
          <p:cNvPr id="8" name="Прямоугольник 7">
            <a:extLst>
              <a:ext uri="{FF2B5EF4-FFF2-40B4-BE49-F238E27FC236}">
                <a16:creationId xmlns:a16="http://schemas.microsoft.com/office/drawing/2014/main" id="{F5FF251C-5AEE-4C29-A45E-22164DA65811}"/>
              </a:ext>
            </a:extLst>
          </p:cNvPr>
          <p:cNvSpPr/>
          <p:nvPr/>
        </p:nvSpPr>
        <p:spPr>
          <a:xfrm>
            <a:off x="4965989" y="186718"/>
            <a:ext cx="4022161" cy="1384995"/>
          </a:xfrm>
          <a:prstGeom prst="rect">
            <a:avLst/>
          </a:prstGeom>
        </p:spPr>
        <p:txBody>
          <a:bodyPr wrap="square">
            <a:spAutoFit/>
          </a:bodyPr>
          <a:lstStyle/>
          <a:p>
            <a:pPr algn="just"/>
            <a:r>
              <a:rPr lang="ru-RU" sz="1200" i="1">
                <a:solidFill>
                  <a:srgbClr val="7030A0"/>
                </a:solidFill>
              </a:rPr>
              <a:t>      В рамках проекта «Жилье и городская среда» в 2022 году Администрацией городского поселения город Мелеуз заключен энергосервисный контракт на выполнение энергоэффективных мероприятий, направленных на энергосбережение и повышение энергетической эффективности использования ресурсов.</a:t>
            </a:r>
          </a:p>
        </p:txBody>
      </p:sp>
      <p:sp>
        <p:nvSpPr>
          <p:cNvPr id="9" name="Прямоугольник 8">
            <a:extLst>
              <a:ext uri="{FF2B5EF4-FFF2-40B4-BE49-F238E27FC236}">
                <a16:creationId xmlns:a16="http://schemas.microsoft.com/office/drawing/2014/main" id="{B4EAC75C-211A-4E44-B8C5-945E85A2409D}"/>
              </a:ext>
            </a:extLst>
          </p:cNvPr>
          <p:cNvSpPr/>
          <p:nvPr/>
        </p:nvSpPr>
        <p:spPr>
          <a:xfrm>
            <a:off x="107504" y="2931790"/>
            <a:ext cx="4075242" cy="2123658"/>
          </a:xfrm>
          <a:prstGeom prst="rect">
            <a:avLst/>
          </a:prstGeom>
        </p:spPr>
        <p:txBody>
          <a:bodyPr wrap="square">
            <a:spAutoFit/>
          </a:bodyPr>
          <a:lstStyle/>
          <a:p>
            <a:pPr lvl="0" algn="just"/>
            <a:r>
              <a:rPr lang="ru-RU" sz="1200" i="1">
                <a:solidFill>
                  <a:srgbClr val="7030A0"/>
                </a:solidFill>
              </a:rPr>
              <a:t>      Заменено 4055 уличных светильников старого образца на усовершенствованные светодиодные светильники. Внедрена автоматизированная система управления наружным освещением (АСУНО), проведена модернизация 109 шкафов наружного освещения. Шкафы управления соответствуют всем стандартам цифровой трансформации сферы городского хозяйства.  Новая смарт-техника самостоятельно реагирует на смену дня и ночи, продолжительность светового дня и экономит энергию. </a:t>
            </a:r>
          </a:p>
        </p:txBody>
      </p:sp>
    </p:spTree>
    <p:extLst>
      <p:ext uri="{BB962C8B-B14F-4D97-AF65-F5344CB8AC3E}">
        <p14:creationId xmlns:p14="http://schemas.microsoft.com/office/powerpoint/2010/main" val="1669462822"/>
      </p:ext>
    </p:extLst>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780E8C02-7D25-477C-A3E8-AED4BE64C533}"/>
              </a:ext>
            </a:extLst>
          </p:cNvPr>
          <p:cNvSpPr>
            <a:spLocks noGrp="1"/>
          </p:cNvSpPr>
          <p:nvPr>
            <p:ph type="title"/>
          </p:nvPr>
        </p:nvSpPr>
        <p:spPr>
          <a:xfrm>
            <a:off x="395536" y="31452"/>
            <a:ext cx="8520600" cy="432047"/>
          </a:xfrm>
        </p:spPr>
        <p:txBody>
          <a:bodyPr/>
          <a:lstStyle/>
          <a:p>
            <a:pPr algn="ctr"/>
            <a:r>
              <a:rPr lang="ru-RU" sz="2000" i="1">
                <a:solidFill>
                  <a:srgbClr val="7030A0"/>
                </a:solidFill>
              </a:rPr>
              <a:t>Мусорная реформа,устройство контейнерных площадок ТКО</a:t>
            </a:r>
          </a:p>
        </p:txBody>
      </p:sp>
      <p:sp>
        <p:nvSpPr>
          <p:cNvPr id="3" name="Текст 2">
            <a:extLst>
              <a:ext uri="{FF2B5EF4-FFF2-40B4-BE49-F238E27FC236}">
                <a16:creationId xmlns:a16="http://schemas.microsoft.com/office/drawing/2014/main" id="{5C9DAB39-0E5C-41FC-BC65-C5EC9C7D083A}"/>
              </a:ext>
            </a:extLst>
          </p:cNvPr>
          <p:cNvSpPr>
            <a:spLocks noGrp="1"/>
          </p:cNvSpPr>
          <p:nvPr>
            <p:ph type="body" idx="1"/>
          </p:nvPr>
        </p:nvSpPr>
        <p:spPr/>
        <p:txBody>
          <a:bodyPr/>
          <a:lstStyle/>
          <a:p>
            <a:endParaRPr lang="ru-RU"/>
          </a:p>
        </p:txBody>
      </p:sp>
      <p:pic>
        <p:nvPicPr>
          <p:cNvPr id="4" name="Рисунок 3">
            <a:extLst>
              <a:ext uri="{FF2B5EF4-FFF2-40B4-BE49-F238E27FC236}">
                <a16:creationId xmlns:a16="http://schemas.microsoft.com/office/drawing/2014/main" id="{E4121330-2C38-44A5-8284-62BFC7FFC2A6}"/>
              </a:ext>
            </a:extLst>
          </p:cNvPr>
          <p:cNvPicPr>
            <a:picLocks noChangeAspect="1"/>
          </p:cNvPicPr>
          <p:nvPr/>
        </p:nvPicPr>
        <p:blipFill>
          <a:blip r:embed="rId2"/>
          <a:stretch>
            <a:fillRect/>
          </a:stretch>
        </p:blipFill>
        <p:spPr>
          <a:xfrm>
            <a:off x="0" y="924483"/>
            <a:ext cx="9144000" cy="4218447"/>
          </a:xfrm>
          <a:prstGeom prst="rect">
            <a:avLst/>
          </a:prstGeom>
        </p:spPr>
      </p:pic>
      <p:pic>
        <p:nvPicPr>
          <p:cNvPr id="5" name="Рисунок 4">
            <a:extLst>
              <a:ext uri="{FF2B5EF4-FFF2-40B4-BE49-F238E27FC236}">
                <a16:creationId xmlns:a16="http://schemas.microsoft.com/office/drawing/2014/main" id="{1B33623C-3F45-4294-8A40-8D4C9E2CC381}"/>
              </a:ext>
            </a:extLst>
          </p:cNvPr>
          <p:cNvPicPr>
            <a:picLocks noChangeAspect="1"/>
          </p:cNvPicPr>
          <p:nvPr/>
        </p:nvPicPr>
        <p:blipFill>
          <a:blip r:embed="rId3"/>
          <a:srcRect l="7772" t="8225" r="7686" b="28367"/>
          <a:stretch>
            <a:fillRect/>
          </a:stretch>
        </p:blipFill>
        <p:spPr>
          <a:xfrm>
            <a:off x="611560" y="2635062"/>
            <a:ext cx="3168352" cy="2376265"/>
          </a:xfrm>
          <a:prstGeom prst="rect">
            <a:avLst/>
          </a:prstGeom>
        </p:spPr>
      </p:pic>
      <p:sp>
        <p:nvSpPr>
          <p:cNvPr id="7" name="Прямоугольник 6">
            <a:extLst>
              <a:ext uri="{FF2B5EF4-FFF2-40B4-BE49-F238E27FC236}">
                <a16:creationId xmlns:a16="http://schemas.microsoft.com/office/drawing/2014/main" id="{157E70D1-BA84-42EC-9B3F-AA525B30B97A}"/>
              </a:ext>
            </a:extLst>
          </p:cNvPr>
          <p:cNvSpPr/>
          <p:nvPr/>
        </p:nvSpPr>
        <p:spPr>
          <a:xfrm>
            <a:off x="4945842" y="678924"/>
            <a:ext cx="4071935" cy="4001095"/>
          </a:xfrm>
          <a:prstGeom prst="rect">
            <a:avLst/>
          </a:prstGeom>
        </p:spPr>
        <p:txBody>
          <a:bodyPr wrap="square">
            <a:spAutoFit/>
          </a:bodyPr>
          <a:lstStyle/>
          <a:p>
            <a:pPr algn="just"/>
            <a:r>
              <a:rPr lang="ru-RU" sz="1200"/>
              <a:t>      </a:t>
            </a:r>
            <a:r>
              <a:rPr lang="ru-RU" sz="1100" i="1">
                <a:solidFill>
                  <a:srgbClr val="7030A0"/>
                </a:solidFill>
              </a:rPr>
              <a:t>Мусорная реформа - фактически на мероприятия в области экологии и природопользования потрачено бюджетных средств на сумму 3 млн.  руб., из них 2 млн. руб. выделил субсидию муниципальный район.   </a:t>
            </a:r>
          </a:p>
          <a:p>
            <a:pPr algn="just"/>
            <a:r>
              <a:rPr lang="ru-RU" sz="1100" i="1">
                <a:solidFill>
                  <a:srgbClr val="7030A0"/>
                </a:solidFill>
              </a:rPr>
              <a:t>      Закуплено 60 пластиковых контейнеров для сбора ТКО и 10 бункеров для крупногабаритного мусора, таким образом общее количество составило 260 и 35 соответственно. </a:t>
            </a:r>
          </a:p>
          <a:p>
            <a:pPr algn="just"/>
            <a:r>
              <a:rPr lang="ru-RU" sz="1100" i="1">
                <a:solidFill>
                  <a:srgbClr val="7030A0"/>
                </a:solidFill>
              </a:rPr>
              <a:t>      В рамках республиканской субсидии городу предоставлено в текущем году 200 контейнеров для раздельного сбора отходов. Для их установки в декабре дополнительно обустроено 37 контейнерных площадок по адресам:  </a:t>
            </a:r>
          </a:p>
          <a:p>
            <a:r>
              <a:rPr lang="ru-RU" sz="1100" i="1">
                <a:solidFill>
                  <a:srgbClr val="7030A0"/>
                </a:solidFill>
              </a:rPr>
              <a:t>ул. Сельскохозяйственная, пл. Элеватора, </a:t>
            </a:r>
          </a:p>
          <a:p>
            <a:r>
              <a:rPr lang="ru-RU" sz="1100" i="1">
                <a:solidFill>
                  <a:srgbClr val="7030A0"/>
                </a:solidFill>
              </a:rPr>
              <a:t>м-он Тугайлы, ул. Аминева, ул.Валиди, </a:t>
            </a:r>
          </a:p>
          <a:p>
            <a:r>
              <a:rPr lang="ru-RU" sz="1100" i="1">
                <a:solidFill>
                  <a:srgbClr val="7030A0"/>
                </a:solidFill>
              </a:rPr>
              <a:t>м-он Молодежный, ул.Рафикова, ул.Трудовая,  </a:t>
            </a:r>
          </a:p>
          <a:p>
            <a:r>
              <a:rPr lang="ru-RU" sz="1100" i="1">
                <a:solidFill>
                  <a:srgbClr val="7030A0"/>
                </a:solidFill>
              </a:rPr>
              <a:t>м-он Сахарный, ул.Тукаева, ул.Маяковского, ул.Береговая 61, ул.К.Маркса, ул.Лесокомбинатская,  ул. Мелиораторов</a:t>
            </a:r>
          </a:p>
          <a:p>
            <a:pPr algn="just"/>
            <a:endParaRPr lang="ru-RU" sz="1100" i="1">
              <a:solidFill>
                <a:srgbClr val="7030A0"/>
              </a:solidFill>
            </a:endParaRPr>
          </a:p>
          <a:p>
            <a:pPr algn="just"/>
            <a:r>
              <a:rPr lang="ru-RU" sz="1100" i="1">
                <a:solidFill>
                  <a:srgbClr val="7030A0"/>
                </a:solidFill>
              </a:rPr>
              <a:t>- 67 желтого (пластик)</a:t>
            </a:r>
          </a:p>
          <a:p>
            <a:pPr algn="just"/>
            <a:r>
              <a:rPr lang="ru-RU" sz="1100" i="1">
                <a:solidFill>
                  <a:srgbClr val="7030A0"/>
                </a:solidFill>
              </a:rPr>
              <a:t>- 67 синего (бумага, картон)</a:t>
            </a:r>
          </a:p>
          <a:p>
            <a:pPr algn="just"/>
            <a:r>
              <a:rPr lang="ru-RU" sz="1100" i="1">
                <a:solidFill>
                  <a:srgbClr val="7030A0"/>
                </a:solidFill>
              </a:rPr>
              <a:t>- 66 красного цветов (стекло) </a:t>
            </a:r>
          </a:p>
        </p:txBody>
      </p:sp>
      <p:pic>
        <p:nvPicPr>
          <p:cNvPr id="8" name="Рисунок 7">
            <a:extLst>
              <a:ext uri="{FF2B5EF4-FFF2-40B4-BE49-F238E27FC236}">
                <a16:creationId xmlns:a16="http://schemas.microsoft.com/office/drawing/2014/main" id="{E444A42E-7ED2-4590-8A30-C5E8C38002E0}"/>
              </a:ext>
            </a:extLst>
          </p:cNvPr>
          <p:cNvPicPr>
            <a:picLocks noChangeAspect="1"/>
          </p:cNvPicPr>
          <p:nvPr/>
        </p:nvPicPr>
        <p:blipFill>
          <a:blip r:embed="rId4"/>
          <a:stretch>
            <a:fillRect/>
          </a:stretch>
        </p:blipFill>
        <p:spPr>
          <a:xfrm>
            <a:off x="195655" y="547321"/>
            <a:ext cx="4718713" cy="2578832"/>
          </a:xfrm>
          <a:prstGeom prst="rect">
            <a:avLst/>
          </a:prstGeom>
        </p:spPr>
      </p:pic>
    </p:spTree>
    <p:extLst>
      <p:ext uri="{BB962C8B-B14F-4D97-AF65-F5344CB8AC3E}">
        <p14:creationId xmlns:p14="http://schemas.microsoft.com/office/powerpoint/2010/main" val="3786442492"/>
      </p:ext>
    </p:extLst>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85563E4D-F2B2-4430-8796-DBB798C3218E}"/>
              </a:ext>
            </a:extLst>
          </p:cNvPr>
          <p:cNvSpPr>
            <a:spLocks noGrp="1"/>
          </p:cNvSpPr>
          <p:nvPr>
            <p:ph type="title"/>
          </p:nvPr>
        </p:nvSpPr>
        <p:spPr/>
        <p:txBody>
          <a:bodyPr/>
          <a:lstStyle/>
          <a:p>
            <a:endParaRPr lang="ru-RU"/>
          </a:p>
        </p:txBody>
      </p:sp>
      <p:sp>
        <p:nvSpPr>
          <p:cNvPr id="3" name="Текст 2">
            <a:extLst>
              <a:ext uri="{FF2B5EF4-FFF2-40B4-BE49-F238E27FC236}">
                <a16:creationId xmlns:a16="http://schemas.microsoft.com/office/drawing/2014/main" id="{768830EF-D3F8-401C-9570-2CA82A6C86BF}"/>
              </a:ext>
            </a:extLst>
          </p:cNvPr>
          <p:cNvSpPr>
            <a:spLocks noGrp="1"/>
          </p:cNvSpPr>
          <p:nvPr>
            <p:ph type="body" idx="1"/>
          </p:nvPr>
        </p:nvSpPr>
        <p:spPr/>
        <p:txBody>
          <a:bodyPr/>
          <a:lstStyle/>
          <a:p>
            <a:endParaRPr lang="ru-RU"/>
          </a:p>
        </p:txBody>
      </p:sp>
      <p:pic>
        <p:nvPicPr>
          <p:cNvPr id="4" name="Рисунок 3">
            <a:extLst>
              <a:ext uri="{FF2B5EF4-FFF2-40B4-BE49-F238E27FC236}">
                <a16:creationId xmlns:a16="http://schemas.microsoft.com/office/drawing/2014/main" id="{D7382335-AD08-4734-B208-5E0A5684403E}"/>
              </a:ext>
            </a:extLst>
          </p:cNvPr>
          <p:cNvPicPr>
            <a:picLocks noChangeAspect="1"/>
          </p:cNvPicPr>
          <p:nvPr/>
        </p:nvPicPr>
        <p:blipFill>
          <a:blip r:embed="rId2"/>
          <a:stretch>
            <a:fillRect/>
          </a:stretch>
        </p:blipFill>
        <p:spPr>
          <a:xfrm>
            <a:off x="0" y="195485"/>
            <a:ext cx="9144000" cy="4938527"/>
          </a:xfrm>
          <a:prstGeom prst="rect">
            <a:avLst/>
          </a:prstGeom>
        </p:spPr>
      </p:pic>
      <p:pic>
        <p:nvPicPr>
          <p:cNvPr id="5" name="Рисунок 4">
            <a:extLst>
              <a:ext uri="{FF2B5EF4-FFF2-40B4-BE49-F238E27FC236}">
                <a16:creationId xmlns:a16="http://schemas.microsoft.com/office/drawing/2014/main" id="{D42127B8-07AC-4D1B-A0A7-F6ECFE6D501E}"/>
              </a:ext>
            </a:extLst>
          </p:cNvPr>
          <p:cNvPicPr>
            <a:picLocks noChangeAspect="1"/>
          </p:cNvPicPr>
          <p:nvPr/>
        </p:nvPicPr>
        <p:blipFill>
          <a:blip r:embed="rId3"/>
          <a:srcRect l="-2611" t="18056" r="6218" b="10738"/>
          <a:stretch>
            <a:fillRect/>
          </a:stretch>
        </p:blipFill>
        <p:spPr>
          <a:xfrm>
            <a:off x="184240" y="191259"/>
            <a:ext cx="1991628" cy="2520280"/>
          </a:xfrm>
          <a:prstGeom prst="rect">
            <a:avLst/>
          </a:prstGeom>
        </p:spPr>
      </p:pic>
      <p:sp>
        <p:nvSpPr>
          <p:cNvPr id="6" name="Прямоугольник 5">
            <a:extLst>
              <a:ext uri="{FF2B5EF4-FFF2-40B4-BE49-F238E27FC236}">
                <a16:creationId xmlns:a16="http://schemas.microsoft.com/office/drawing/2014/main" id="{4D137FD8-1D0A-43BF-9F2C-BAE36CCB1AC4}"/>
              </a:ext>
            </a:extLst>
          </p:cNvPr>
          <p:cNvSpPr/>
          <p:nvPr/>
        </p:nvSpPr>
        <p:spPr>
          <a:xfrm>
            <a:off x="5172073" y="380538"/>
            <a:ext cx="3684236" cy="4185761"/>
          </a:xfrm>
          <a:prstGeom prst="rect">
            <a:avLst/>
          </a:prstGeom>
        </p:spPr>
        <p:txBody>
          <a:bodyPr wrap="square">
            <a:spAutoFit/>
          </a:bodyPr>
          <a:lstStyle/>
          <a:p>
            <a:pPr algn="just"/>
            <a:r>
              <a:rPr lang="ru-RU"/>
              <a:t>     </a:t>
            </a:r>
            <a:r>
              <a:rPr lang="ru-RU" i="1">
                <a:solidFill>
                  <a:srgbClr val="7030A0"/>
                </a:solidFill>
              </a:rPr>
              <a:t>В Мелеузовский район поступили контейнера для раздельного накопления твердых коммунальных отходов, закупленных Минэкологии Башкортостана в рамках реализации федерального проекта «Комплексная система обращения с отходами» национального проекта «Экология».</a:t>
            </a:r>
          </a:p>
          <a:p>
            <a:pPr algn="just"/>
            <a:r>
              <a:rPr lang="ru-RU" i="1">
                <a:solidFill>
                  <a:srgbClr val="7030A0"/>
                </a:solidFill>
              </a:rPr>
              <a:t>     Приобретенные контейнеры будут установлены на контейнерных площадках, обустроенных в соответствии с требованиями СанПиН.</a:t>
            </a:r>
          </a:p>
          <a:p>
            <a:pPr algn="just"/>
            <a:r>
              <a:rPr lang="ru-RU" i="1">
                <a:solidFill>
                  <a:srgbClr val="7030A0"/>
                </a:solidFill>
              </a:rPr>
              <a:t>     Раздельный сбор отходов – несложное решение, которое позволит сократить объем отходов размещенных на свалках и полигонах, а значит сохранить чистоту планеты для наших потомков.</a:t>
            </a:r>
          </a:p>
        </p:txBody>
      </p:sp>
      <p:pic>
        <p:nvPicPr>
          <p:cNvPr id="8" name="Рисунок 7">
            <a:extLst>
              <a:ext uri="{FF2B5EF4-FFF2-40B4-BE49-F238E27FC236}">
                <a16:creationId xmlns:a16="http://schemas.microsoft.com/office/drawing/2014/main" id="{C06B8C01-4F42-4E82-8756-F92238485807}"/>
              </a:ext>
            </a:extLst>
          </p:cNvPr>
          <p:cNvPicPr>
            <a:picLocks noChangeAspect="1"/>
          </p:cNvPicPr>
          <p:nvPr/>
        </p:nvPicPr>
        <p:blipFill>
          <a:blip r:embed="rId4"/>
          <a:srcRect b="32321"/>
          <a:stretch>
            <a:fillRect/>
          </a:stretch>
        </p:blipFill>
        <p:spPr>
          <a:xfrm>
            <a:off x="251520" y="2441386"/>
            <a:ext cx="1924348" cy="2520280"/>
          </a:xfrm>
          <a:prstGeom prst="rect">
            <a:avLst/>
          </a:prstGeom>
        </p:spPr>
      </p:pic>
      <p:pic>
        <p:nvPicPr>
          <p:cNvPr id="10" name="Рисунок 9">
            <a:extLst>
              <a:ext uri="{FF2B5EF4-FFF2-40B4-BE49-F238E27FC236}">
                <a16:creationId xmlns:a16="http://schemas.microsoft.com/office/drawing/2014/main" id="{9148E713-3627-44F1-B28B-9CF7CCE5F480}"/>
              </a:ext>
            </a:extLst>
          </p:cNvPr>
          <p:cNvPicPr>
            <a:picLocks noChangeAspect="1"/>
          </p:cNvPicPr>
          <p:nvPr/>
        </p:nvPicPr>
        <p:blipFill>
          <a:blip r:embed="rId5"/>
          <a:srcRect l="2078" t="2404" r="2214" b="12369"/>
          <a:stretch>
            <a:fillRect/>
          </a:stretch>
        </p:blipFill>
        <p:spPr>
          <a:xfrm>
            <a:off x="2175868" y="184922"/>
            <a:ext cx="2772096" cy="4776744"/>
          </a:xfrm>
          <a:prstGeom prst="rect">
            <a:avLst/>
          </a:prstGeom>
        </p:spPr>
      </p:pic>
    </p:spTree>
    <p:extLst>
      <p:ext uri="{BB962C8B-B14F-4D97-AF65-F5344CB8AC3E}">
        <p14:creationId xmlns:p14="http://schemas.microsoft.com/office/powerpoint/2010/main" val="3087661503"/>
      </p:ext>
    </p:extLst>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53"/>
        <p:cNvGrpSpPr/>
        <p:nvPr/>
      </p:nvGrpSpPr>
      <p:grpSpPr>
        <a:xfrm>
          <a:off x="0" y="0"/>
          <a:ext cx="0" cy="0"/>
        </a:xfrm>
      </p:grpSpPr>
      <p:pic>
        <p:nvPicPr>
          <p:cNvPr id="56" name="Google Shape;56;p13"/>
          <p:cNvPicPr preferRelativeResize="0"/>
          <p:nvPr/>
        </p:nvPicPr>
        <p:blipFill>
          <a:blip r:embed="rId3">
            <a:alphaModFix/>
          </a:blip>
          <a:srcRect t="4898" r="67544" b="4898"/>
          <a:stretch>
            <a:fillRect/>
          </a:stretch>
        </p:blipFill>
        <p:spPr>
          <a:xfrm>
            <a:off x="1" y="0"/>
            <a:ext cx="1460499" cy="5143502"/>
          </a:xfrm>
          <a:prstGeom prst="rect">
            <a:avLst/>
          </a:prstGeom>
          <a:noFill/>
          <a:ln>
            <a:noFill/>
          </a:ln>
        </p:spPr>
      </p:pic>
      <p:sp>
        <p:nvSpPr>
          <p:cNvPr id="3" name="Заголовок 2">
            <a:extLst>
              <a:ext uri="{FF2B5EF4-FFF2-40B4-BE49-F238E27FC236}">
                <a16:creationId xmlns:a16="http://schemas.microsoft.com/office/drawing/2014/main" id="{1D025BB4-BE85-491B-A47E-D3F111723CF3}"/>
              </a:ext>
            </a:extLst>
          </p:cNvPr>
          <p:cNvSpPr>
            <a:spLocks noGrp="1"/>
          </p:cNvSpPr>
          <p:nvPr>
            <p:ph type="ctrTitle"/>
          </p:nvPr>
        </p:nvSpPr>
        <p:spPr>
          <a:xfrm>
            <a:off x="971600" y="181974"/>
            <a:ext cx="8244407" cy="373552"/>
          </a:xfrm>
        </p:spPr>
        <p:txBody>
          <a:bodyPr/>
          <a:lstStyle/>
          <a:p>
            <a:r>
              <a:rPr lang="ru-RU" sz="1200" i="1">
                <a:solidFill>
                  <a:srgbClr val="7030A0"/>
                </a:solidFill>
              </a:rPr>
              <a:t>Городское поселение город Мелеуз муниципального района Мелеузовский район </a:t>
            </a:r>
            <a:br>
              <a:rPr lang="ru-RU" sz="1200" i="1">
                <a:solidFill>
                  <a:srgbClr val="7030A0"/>
                </a:solidFill>
              </a:rPr>
            </a:br>
            <a:r>
              <a:rPr lang="ru-RU" sz="1200" i="1">
                <a:solidFill>
                  <a:srgbClr val="7030A0"/>
                </a:solidFill>
              </a:rPr>
              <a:t>Республики Башкортостан</a:t>
            </a:r>
          </a:p>
        </p:txBody>
      </p:sp>
      <p:pic>
        <p:nvPicPr>
          <p:cNvPr id="6" name="Содержимое 5" descr="XXL.jpg">
            <a:extLst>
              <a:ext uri="{FF2B5EF4-FFF2-40B4-BE49-F238E27FC236}">
                <a16:creationId xmlns:a16="http://schemas.microsoft.com/office/drawing/2014/main" id="{AF7828CB-987A-4ED7-A56F-48AF7E08D72B}"/>
              </a:ext>
            </a:extLst>
          </p:cNvPr>
          <p:cNvPicPr>
            <a:picLocks noGrp="1" noChangeAspect="1"/>
          </p:cNvPicPr>
          <p:nvPr>
            <p:ph idx="1"/>
          </p:nvPr>
        </p:nvPicPr>
        <p:blipFill>
          <a:blip r:embed="rId4"/>
          <a:stretch>
            <a:fillRect/>
          </a:stretch>
        </p:blipFill>
        <p:spPr>
          <a:xfrm>
            <a:off x="1979712" y="463672"/>
            <a:ext cx="6516925" cy="4700366"/>
          </a:xfrm>
        </p:spPr>
      </p:pic>
    </p:spTree>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60"/>
        <p:cNvGrpSpPr/>
        <p:nvPr/>
      </p:nvGrpSpPr>
      <p:grpSpPr>
        <a:xfrm>
          <a:off x="0" y="0"/>
          <a:ext cx="0" cy="0"/>
        </a:xfrm>
      </p:grpSpPr>
      <p:pic>
        <p:nvPicPr>
          <p:cNvPr id="61" name="Google Shape;61;p14"/>
          <p:cNvPicPr preferRelativeResize="0"/>
          <p:nvPr/>
        </p:nvPicPr>
        <p:blipFill>
          <a:blip r:embed="rId3">
            <a:alphaModFix/>
          </a:blip>
          <a:stretch>
            <a:fillRect/>
          </a:stretch>
        </p:blipFill>
        <p:spPr>
          <a:xfrm rot="10800000">
            <a:off x="-35397" y="577"/>
            <a:ext cx="9179396" cy="5142342"/>
          </a:xfrm>
          <a:prstGeom prst="rect">
            <a:avLst/>
          </a:prstGeom>
          <a:noFill/>
          <a:ln>
            <a:noFill/>
          </a:ln>
        </p:spPr>
      </p:pic>
      <p:sp>
        <p:nvSpPr>
          <p:cNvPr id="62" name="Google Shape;62;p14"/>
          <p:cNvSpPr txBox="1">
            <a:spLocks noGrp="1"/>
          </p:cNvSpPr>
          <p:nvPr>
            <p:ph type="title"/>
          </p:nvPr>
        </p:nvSpPr>
        <p:spPr>
          <a:xfrm>
            <a:off x="324132" y="123478"/>
            <a:ext cx="8424937" cy="504056"/>
          </a:xfrm>
          <a:prstGeom prst="rect">
            <a:avLst/>
          </a:prstGeom>
        </p:spPr>
        <p:txBody>
          <a:bodyPr spcFirstLastPara="1" wrap="square" lIns="91425" tIns="91425" rIns="91425" bIns="91425" anchor="t" anchorCtr="0">
            <a:noAutofit/>
          </a:bodyPr>
          <a:lstStyle/>
          <a:p>
            <a:pPr lvl="0" algn="ctr"/>
            <a:r>
              <a:rPr lang="ru-RU" i="1">
                <a:solidFill>
                  <a:srgbClr val="7030A0"/>
                </a:solidFill>
              </a:rPr>
              <a:t>Благоустройство территории ГП г. Мелеуз</a:t>
            </a:r>
            <a:endParaRPr b="1" i="1">
              <a:solidFill>
                <a:srgbClr val="7030A0"/>
              </a:solidFill>
              <a:latin typeface="Apple Chancery" panose="03020702040506060504" pitchFamily="66" charset="0"/>
              <a:ea typeface="Roboto"/>
              <a:cs typeface="Roboto Light"/>
              <a:sym typeface="Roboto"/>
            </a:endParaRPr>
          </a:p>
        </p:txBody>
      </p:sp>
      <p:pic>
        <p:nvPicPr>
          <p:cNvPr id="2" name="Рисунок 1">
            <a:extLst>
              <a:ext uri="{FF2B5EF4-FFF2-40B4-BE49-F238E27FC236}">
                <a16:creationId xmlns:a16="http://schemas.microsoft.com/office/drawing/2014/main" id="{A6AB8D88-7F4E-4D89-8F4E-BB8602A1781E}"/>
              </a:ext>
            </a:extLst>
          </p:cNvPr>
          <p:cNvPicPr>
            <a:picLocks noChangeAspect="1"/>
          </p:cNvPicPr>
          <p:nvPr/>
        </p:nvPicPr>
        <p:blipFill>
          <a:blip r:embed="rId4"/>
          <a:stretch>
            <a:fillRect/>
          </a:stretch>
        </p:blipFill>
        <p:spPr>
          <a:xfrm>
            <a:off x="5940152" y="1959789"/>
            <a:ext cx="2650555" cy="3053900"/>
          </a:xfrm>
          <a:prstGeom prst="rect">
            <a:avLst/>
          </a:prstGeom>
        </p:spPr>
      </p:pic>
      <p:pic>
        <p:nvPicPr>
          <p:cNvPr id="3" name="Рисунок 2">
            <a:extLst>
              <a:ext uri="{FF2B5EF4-FFF2-40B4-BE49-F238E27FC236}">
                <a16:creationId xmlns:a16="http://schemas.microsoft.com/office/drawing/2014/main" id="{BA142B34-2FA9-4C29-85B1-A0A17A44A33B}"/>
              </a:ext>
            </a:extLst>
          </p:cNvPr>
          <p:cNvPicPr>
            <a:picLocks noChangeAspect="1"/>
          </p:cNvPicPr>
          <p:nvPr/>
        </p:nvPicPr>
        <p:blipFill>
          <a:blip r:embed="rId5"/>
          <a:stretch>
            <a:fillRect/>
          </a:stretch>
        </p:blipFill>
        <p:spPr>
          <a:xfrm>
            <a:off x="202176" y="750435"/>
            <a:ext cx="2326964" cy="2736304"/>
          </a:xfrm>
          <a:prstGeom prst="rect">
            <a:avLst/>
          </a:prstGeom>
        </p:spPr>
      </p:pic>
      <p:pic>
        <p:nvPicPr>
          <p:cNvPr id="4" name="Рисунок 3">
            <a:extLst>
              <a:ext uri="{FF2B5EF4-FFF2-40B4-BE49-F238E27FC236}">
                <a16:creationId xmlns:a16="http://schemas.microsoft.com/office/drawing/2014/main" id="{BC62204A-A4D8-4B3D-A2DF-E1BACBA01745}"/>
              </a:ext>
            </a:extLst>
          </p:cNvPr>
          <p:cNvPicPr>
            <a:picLocks noChangeAspect="1"/>
          </p:cNvPicPr>
          <p:nvPr/>
        </p:nvPicPr>
        <p:blipFill>
          <a:blip r:embed="rId6"/>
          <a:stretch>
            <a:fillRect/>
          </a:stretch>
        </p:blipFill>
        <p:spPr>
          <a:xfrm>
            <a:off x="2848161" y="1203598"/>
            <a:ext cx="2725148" cy="3511600"/>
          </a:xfrm>
          <a:prstGeom prst="rect">
            <a:avLst/>
          </a:prstGeom>
        </p:spPr>
      </p:pic>
    </p:spTree>
    <p:extLst>
      <p:ext uri="{BB962C8B-B14F-4D97-AF65-F5344CB8AC3E}">
        <p14:creationId xmlns:p14="http://schemas.microsoft.com/office/powerpoint/2010/main" val="1558516498"/>
      </p:ext>
    </p:extLst>
  </p:cSld>
  <p:clrMapOvr>
    <a:masterClrMapping/>
  </p:clrMapOvr>
  <p:transition/>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60"/>
        <p:cNvGrpSpPr/>
        <p:nvPr/>
      </p:nvGrpSpPr>
      <p:grpSpPr>
        <a:xfrm>
          <a:off x="0" y="0"/>
          <a:ext cx="0" cy="0"/>
        </a:xfrm>
      </p:grpSpPr>
      <p:pic>
        <p:nvPicPr>
          <p:cNvPr id="61" name="Google Shape;61;p14"/>
          <p:cNvPicPr preferRelativeResize="0"/>
          <p:nvPr/>
        </p:nvPicPr>
        <p:blipFill>
          <a:blip r:embed="rId3">
            <a:alphaModFix/>
          </a:blip>
          <a:stretch>
            <a:fillRect/>
          </a:stretch>
        </p:blipFill>
        <p:spPr>
          <a:xfrm rot="10800000">
            <a:off x="0" y="0"/>
            <a:ext cx="9179396" cy="5142342"/>
          </a:xfrm>
          <a:prstGeom prst="rect">
            <a:avLst/>
          </a:prstGeom>
          <a:noFill/>
          <a:ln>
            <a:noFill/>
          </a:ln>
        </p:spPr>
      </p:pic>
      <p:sp>
        <p:nvSpPr>
          <p:cNvPr id="62" name="Google Shape;62;p14"/>
          <p:cNvSpPr txBox="1">
            <a:spLocks noGrp="1"/>
          </p:cNvSpPr>
          <p:nvPr>
            <p:ph type="title"/>
          </p:nvPr>
        </p:nvSpPr>
        <p:spPr>
          <a:xfrm>
            <a:off x="324132" y="123478"/>
            <a:ext cx="8424937" cy="648072"/>
          </a:xfrm>
          <a:prstGeom prst="rect">
            <a:avLst/>
          </a:prstGeom>
        </p:spPr>
        <p:txBody>
          <a:bodyPr spcFirstLastPara="1" wrap="square" lIns="91425" tIns="91425" rIns="91425" bIns="91425" anchor="t" anchorCtr="0">
            <a:noAutofit/>
          </a:bodyPr>
          <a:lstStyle/>
          <a:p>
            <a:pPr lvl="0" algn="ctr"/>
            <a:r>
              <a:rPr lang="ru-RU" i="1">
                <a:solidFill>
                  <a:srgbClr val="7030A0"/>
                </a:solidFill>
              </a:rPr>
              <a:t>Программа «Башкирские дворики»</a:t>
            </a:r>
            <a:endParaRPr b="1">
              <a:solidFill>
                <a:srgbClr val="0070C0"/>
              </a:solidFill>
              <a:latin typeface="Roboto"/>
              <a:ea typeface="Roboto"/>
              <a:cs typeface="Roboto Light"/>
              <a:sym typeface="Roboto"/>
            </a:endParaRPr>
          </a:p>
        </p:txBody>
      </p:sp>
      <p:sp>
        <p:nvSpPr>
          <p:cNvPr id="4" name="Прямоугольник 3">
            <a:extLst>
              <a:ext uri="{FF2B5EF4-FFF2-40B4-BE49-F238E27FC236}">
                <a16:creationId xmlns:a16="http://schemas.microsoft.com/office/drawing/2014/main" id="{8D5A1C96-F61B-4DA0-9A02-78D4D15AB302}"/>
              </a:ext>
            </a:extLst>
          </p:cNvPr>
          <p:cNvSpPr/>
          <p:nvPr/>
        </p:nvSpPr>
        <p:spPr>
          <a:xfrm>
            <a:off x="4682373" y="3075806"/>
            <a:ext cx="4530465" cy="1754326"/>
          </a:xfrm>
          <a:prstGeom prst="rect">
            <a:avLst/>
          </a:prstGeom>
        </p:spPr>
        <p:txBody>
          <a:bodyPr wrap="square">
            <a:spAutoFit/>
          </a:bodyPr>
          <a:lstStyle/>
          <a:p>
            <a:pPr algn="just"/>
            <a:r>
              <a:rPr lang="ru-RU" sz="1200" i="1">
                <a:solidFill>
                  <a:srgbClr val="7030A0"/>
                </a:solidFill>
              </a:rPr>
              <a:t>      Проект включает в себя работы по асфальтированию дорог, тротуаров, устройству автостоянок, детских и спортивной площадок, установке малых архитектурных форм, озеленению и энергосберегающему освещению территории. </a:t>
            </a:r>
          </a:p>
          <a:p>
            <a:pPr algn="just"/>
            <a:r>
              <a:rPr lang="ru-RU" sz="1200" i="1">
                <a:solidFill>
                  <a:srgbClr val="7030A0"/>
                </a:solidFill>
              </a:rPr>
              <a:t>       Параллельно в рамках синхронизации на данных дворовых территориях мы заменили инженерные сети (тепловые, водопроводные и канализационные, газовые, электрические и сети связи). </a:t>
            </a:r>
          </a:p>
        </p:txBody>
      </p:sp>
      <p:pic>
        <p:nvPicPr>
          <p:cNvPr id="6" name="Рисунок 5">
            <a:extLst>
              <a:ext uri="{FF2B5EF4-FFF2-40B4-BE49-F238E27FC236}">
                <a16:creationId xmlns:a16="http://schemas.microsoft.com/office/drawing/2014/main" id="{7BE37BF2-140E-4DC8-BCE1-78CAB3FE78C9}"/>
              </a:ext>
            </a:extLst>
          </p:cNvPr>
          <p:cNvPicPr>
            <a:picLocks noChangeAspect="1"/>
          </p:cNvPicPr>
          <p:nvPr/>
        </p:nvPicPr>
        <p:blipFill>
          <a:blip r:embed="rId4"/>
          <a:stretch>
            <a:fillRect/>
          </a:stretch>
        </p:blipFill>
        <p:spPr>
          <a:xfrm>
            <a:off x="130574" y="1931380"/>
            <a:ext cx="4432936" cy="2955868"/>
          </a:xfrm>
          <a:prstGeom prst="rect">
            <a:avLst/>
          </a:prstGeom>
        </p:spPr>
      </p:pic>
      <p:pic>
        <p:nvPicPr>
          <p:cNvPr id="8" name="Рисунок 7">
            <a:extLst>
              <a:ext uri="{FF2B5EF4-FFF2-40B4-BE49-F238E27FC236}">
                <a16:creationId xmlns:a16="http://schemas.microsoft.com/office/drawing/2014/main" id="{0B68640C-5D11-45A7-A021-7C44A2671C98}"/>
              </a:ext>
            </a:extLst>
          </p:cNvPr>
          <p:cNvPicPr>
            <a:picLocks noChangeAspect="1"/>
          </p:cNvPicPr>
          <p:nvPr/>
        </p:nvPicPr>
        <p:blipFill>
          <a:blip r:embed="rId5"/>
          <a:srcRect l="5924" t="20234" r="7985" b="7920"/>
          <a:stretch>
            <a:fillRect/>
          </a:stretch>
        </p:blipFill>
        <p:spPr>
          <a:xfrm>
            <a:off x="4830460" y="747255"/>
            <a:ext cx="4081986" cy="2271430"/>
          </a:xfrm>
          <a:prstGeom prst="rect">
            <a:avLst/>
          </a:prstGeom>
        </p:spPr>
      </p:pic>
      <p:sp>
        <p:nvSpPr>
          <p:cNvPr id="9" name="Прямоугольник 8">
            <a:extLst>
              <a:ext uri="{FF2B5EF4-FFF2-40B4-BE49-F238E27FC236}">
                <a16:creationId xmlns:a16="http://schemas.microsoft.com/office/drawing/2014/main" id="{8D1EC74A-29B9-4027-AB1A-A3F6464D56B7}"/>
              </a:ext>
            </a:extLst>
          </p:cNvPr>
          <p:cNvSpPr/>
          <p:nvPr/>
        </p:nvSpPr>
        <p:spPr>
          <a:xfrm>
            <a:off x="361307" y="627534"/>
            <a:ext cx="4305776" cy="1200329"/>
          </a:xfrm>
          <a:prstGeom prst="rect">
            <a:avLst/>
          </a:prstGeom>
        </p:spPr>
        <p:txBody>
          <a:bodyPr wrap="square">
            <a:spAutoFit/>
          </a:bodyPr>
          <a:lstStyle/>
          <a:p>
            <a:pPr algn="just"/>
            <a:r>
              <a:rPr lang="ru-RU" sz="1200" i="1">
                <a:solidFill>
                  <a:srgbClr val="7030A0"/>
                </a:solidFill>
              </a:rPr>
              <a:t>        В 2022 году по программе «Башкирские дворики» благоустроены три дворовые территории в 32 микрорайоне. Это дворы многоквартирных домов №№ 29, 30, 31, 32, 33. </a:t>
            </a:r>
          </a:p>
          <a:p>
            <a:pPr algn="just"/>
            <a:r>
              <a:rPr lang="ru-RU" sz="1200" i="1">
                <a:solidFill>
                  <a:srgbClr val="7030A0"/>
                </a:solidFill>
              </a:rPr>
              <a:t>       В ходе реализации программы было охвачено 1237 жителей МКД.</a:t>
            </a:r>
          </a:p>
        </p:txBody>
      </p:sp>
    </p:spTree>
    <p:extLst>
      <p:ext uri="{BB962C8B-B14F-4D97-AF65-F5344CB8AC3E}">
        <p14:creationId xmlns:p14="http://schemas.microsoft.com/office/powerpoint/2010/main" val="2692020131"/>
      </p:ext>
    </p:extLst>
  </p:cSld>
  <p:clrMapOvr>
    <a:masterClrMapping/>
  </p:clrMapOvr>
  <p:transition/>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634DFA7B-508D-4151-9364-579964C0F8E4}"/>
              </a:ext>
            </a:extLst>
          </p:cNvPr>
          <p:cNvSpPr>
            <a:spLocks noGrp="1"/>
          </p:cNvSpPr>
          <p:nvPr>
            <p:ph type="title"/>
          </p:nvPr>
        </p:nvSpPr>
        <p:spPr>
          <a:xfrm>
            <a:off x="251520" y="9488"/>
            <a:ext cx="8520600" cy="383415"/>
          </a:xfrm>
        </p:spPr>
        <p:txBody>
          <a:bodyPr/>
          <a:lstStyle/>
          <a:p>
            <a:pPr algn="ctr"/>
            <a:r>
              <a:rPr lang="ru-RU" sz="2000" i="1">
                <a:solidFill>
                  <a:srgbClr val="7030A0"/>
                </a:solidFill>
              </a:rPr>
              <a:t>Программа «Формирование комфортной городской среды»</a:t>
            </a:r>
          </a:p>
        </p:txBody>
      </p:sp>
      <p:pic>
        <p:nvPicPr>
          <p:cNvPr id="4" name="Рисунок 3">
            <a:extLst>
              <a:ext uri="{FF2B5EF4-FFF2-40B4-BE49-F238E27FC236}">
                <a16:creationId xmlns:a16="http://schemas.microsoft.com/office/drawing/2014/main" id="{30566B9A-98C3-4BF1-B441-C18CF00ABB21}"/>
              </a:ext>
            </a:extLst>
          </p:cNvPr>
          <p:cNvPicPr>
            <a:picLocks noChangeAspect="1"/>
          </p:cNvPicPr>
          <p:nvPr/>
        </p:nvPicPr>
        <p:blipFill>
          <a:blip r:embed="rId3"/>
          <a:stretch>
            <a:fillRect/>
          </a:stretch>
        </p:blipFill>
        <p:spPr>
          <a:xfrm>
            <a:off x="0" y="392903"/>
            <a:ext cx="9144000" cy="4741110"/>
          </a:xfrm>
          <a:prstGeom prst="rect">
            <a:avLst/>
          </a:prstGeom>
        </p:spPr>
      </p:pic>
      <p:sp>
        <p:nvSpPr>
          <p:cNvPr id="5" name="Прямоугольник 4">
            <a:extLst>
              <a:ext uri="{FF2B5EF4-FFF2-40B4-BE49-F238E27FC236}">
                <a16:creationId xmlns:a16="http://schemas.microsoft.com/office/drawing/2014/main" id="{DC1B75FF-33CC-454B-ACA8-AFFF8C76C495}"/>
              </a:ext>
            </a:extLst>
          </p:cNvPr>
          <p:cNvSpPr/>
          <p:nvPr/>
        </p:nvSpPr>
        <p:spPr>
          <a:xfrm>
            <a:off x="4490002" y="3530355"/>
            <a:ext cx="4572000" cy="1557799"/>
          </a:xfrm>
          <a:prstGeom prst="rect">
            <a:avLst/>
          </a:prstGeom>
        </p:spPr>
        <p:txBody>
          <a:bodyPr>
            <a:spAutoFit/>
          </a:bodyPr>
          <a:lstStyle/>
          <a:p>
            <a:pPr indent="450215" algn="just">
              <a:lnSpc>
                <a:spcPct val="115000"/>
              </a:lnSpc>
            </a:pPr>
            <a:r>
              <a:rPr lang="ru-RU" i="1">
                <a:solidFill>
                  <a:srgbClr val="7030A0"/>
                </a:solidFill>
              </a:rPr>
              <a:t>По программе «Формирование комфортной городской среды», благоустроили три общественные территории, среди которых две — это набережная р. Мелеузки и прилегающая территория, ограниченная ул. Бурангулова, ул. Ленина, ул. К. Маркса, и парк им. Ю. Гагарина.</a:t>
            </a:r>
            <a:endParaRPr lang="ru-RU" i="1">
              <a:solidFill>
                <a:srgbClr val="7030A0"/>
              </a:solidFill>
              <a:effectLst/>
            </a:endParaRPr>
          </a:p>
        </p:txBody>
      </p:sp>
      <p:pic>
        <p:nvPicPr>
          <p:cNvPr id="7" name="Рисунок 6">
            <a:extLst>
              <a:ext uri="{FF2B5EF4-FFF2-40B4-BE49-F238E27FC236}">
                <a16:creationId xmlns:a16="http://schemas.microsoft.com/office/drawing/2014/main" id="{6A8DF529-FD39-497D-AA75-372A06D5C56A}"/>
              </a:ext>
            </a:extLst>
          </p:cNvPr>
          <p:cNvPicPr>
            <a:picLocks noChangeAspect="1"/>
          </p:cNvPicPr>
          <p:nvPr/>
        </p:nvPicPr>
        <p:blipFill>
          <a:blip r:embed="rId4"/>
          <a:srcRect b="16648"/>
          <a:stretch>
            <a:fillRect/>
          </a:stretch>
        </p:blipFill>
        <p:spPr>
          <a:xfrm>
            <a:off x="490424" y="2762888"/>
            <a:ext cx="3888432" cy="2257134"/>
          </a:xfrm>
          <a:prstGeom prst="rect">
            <a:avLst/>
          </a:prstGeom>
        </p:spPr>
      </p:pic>
      <p:pic>
        <p:nvPicPr>
          <p:cNvPr id="9" name="Рисунок 8">
            <a:extLst>
              <a:ext uri="{FF2B5EF4-FFF2-40B4-BE49-F238E27FC236}">
                <a16:creationId xmlns:a16="http://schemas.microsoft.com/office/drawing/2014/main" id="{2DB54AFA-1F3C-43D4-891F-170FAA9893FD}"/>
              </a:ext>
            </a:extLst>
          </p:cNvPr>
          <p:cNvPicPr>
            <a:picLocks noChangeAspect="1"/>
          </p:cNvPicPr>
          <p:nvPr/>
        </p:nvPicPr>
        <p:blipFill>
          <a:blip r:embed="rId5"/>
          <a:stretch>
            <a:fillRect/>
          </a:stretch>
        </p:blipFill>
        <p:spPr>
          <a:xfrm>
            <a:off x="4572000" y="508531"/>
            <a:ext cx="4490002" cy="2859810"/>
          </a:xfrm>
          <a:prstGeom prst="rect">
            <a:avLst/>
          </a:prstGeom>
        </p:spPr>
      </p:pic>
      <p:pic>
        <p:nvPicPr>
          <p:cNvPr id="11" name="Рисунок 10">
            <a:extLst>
              <a:ext uri="{FF2B5EF4-FFF2-40B4-BE49-F238E27FC236}">
                <a16:creationId xmlns:a16="http://schemas.microsoft.com/office/drawing/2014/main" id="{2EFB9BCD-B723-4D48-9E38-11E10044429D}"/>
              </a:ext>
            </a:extLst>
          </p:cNvPr>
          <p:cNvPicPr>
            <a:picLocks noChangeAspect="1"/>
          </p:cNvPicPr>
          <p:nvPr/>
        </p:nvPicPr>
        <p:blipFill>
          <a:blip r:embed="rId6"/>
          <a:stretch>
            <a:fillRect/>
          </a:stretch>
        </p:blipFill>
        <p:spPr>
          <a:xfrm>
            <a:off x="490424" y="392903"/>
            <a:ext cx="3888432" cy="2342703"/>
          </a:xfrm>
          <a:prstGeom prst="rect">
            <a:avLst/>
          </a:prstGeom>
        </p:spPr>
      </p:pic>
    </p:spTree>
    <p:extLst>
      <p:ext uri="{BB962C8B-B14F-4D97-AF65-F5344CB8AC3E}">
        <p14:creationId xmlns:p14="http://schemas.microsoft.com/office/powerpoint/2010/main" val="2623886159"/>
      </p:ext>
    </p:extLst>
  </p:cSld>
  <p:clrMapOvr>
    <a:masterClrMapping/>
  </p:clrMapOvr>
  <p:transition/>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Рисунок 3">
            <a:extLst>
              <a:ext uri="{FF2B5EF4-FFF2-40B4-BE49-F238E27FC236}">
                <a16:creationId xmlns:a16="http://schemas.microsoft.com/office/drawing/2014/main" id="{E6AA0922-DFF0-43D7-AC81-4EAB146EB46F}"/>
              </a:ext>
            </a:extLst>
          </p:cNvPr>
          <p:cNvPicPr>
            <a:picLocks noChangeAspect="1"/>
          </p:cNvPicPr>
          <p:nvPr/>
        </p:nvPicPr>
        <p:blipFill>
          <a:blip r:embed="rId2"/>
          <a:stretch>
            <a:fillRect/>
          </a:stretch>
        </p:blipFill>
        <p:spPr>
          <a:xfrm>
            <a:off x="0" y="1275606"/>
            <a:ext cx="9144000" cy="3872022"/>
          </a:xfrm>
          <a:prstGeom prst="rect">
            <a:avLst/>
          </a:prstGeom>
        </p:spPr>
      </p:pic>
      <p:pic>
        <p:nvPicPr>
          <p:cNvPr id="6" name="Рисунок 5">
            <a:extLst>
              <a:ext uri="{FF2B5EF4-FFF2-40B4-BE49-F238E27FC236}">
                <a16:creationId xmlns:a16="http://schemas.microsoft.com/office/drawing/2014/main" id="{AA38A909-926A-4FBF-87A3-267369142379}"/>
              </a:ext>
            </a:extLst>
          </p:cNvPr>
          <p:cNvPicPr>
            <a:picLocks noChangeAspect="1"/>
          </p:cNvPicPr>
          <p:nvPr/>
        </p:nvPicPr>
        <p:blipFill>
          <a:blip r:embed="rId3"/>
          <a:stretch>
            <a:fillRect/>
          </a:stretch>
        </p:blipFill>
        <p:spPr>
          <a:xfrm>
            <a:off x="4817034" y="339502"/>
            <a:ext cx="4173854" cy="2347793"/>
          </a:xfrm>
          <a:prstGeom prst="rect">
            <a:avLst/>
          </a:prstGeom>
        </p:spPr>
      </p:pic>
      <p:pic>
        <p:nvPicPr>
          <p:cNvPr id="7" name="Рисунок 6">
            <a:extLst>
              <a:ext uri="{FF2B5EF4-FFF2-40B4-BE49-F238E27FC236}">
                <a16:creationId xmlns:a16="http://schemas.microsoft.com/office/drawing/2014/main" id="{A62333E1-A564-4310-A516-827CFE9D2827}"/>
              </a:ext>
            </a:extLst>
          </p:cNvPr>
          <p:cNvPicPr>
            <a:picLocks noChangeAspect="1"/>
          </p:cNvPicPr>
          <p:nvPr/>
        </p:nvPicPr>
        <p:blipFill>
          <a:blip r:embed="rId4"/>
          <a:srcRect r="9691"/>
          <a:stretch>
            <a:fillRect/>
          </a:stretch>
        </p:blipFill>
        <p:spPr>
          <a:xfrm>
            <a:off x="4796426" y="2571750"/>
            <a:ext cx="4173854" cy="2499742"/>
          </a:xfrm>
          <a:prstGeom prst="rect">
            <a:avLst/>
          </a:prstGeom>
        </p:spPr>
      </p:pic>
      <p:pic>
        <p:nvPicPr>
          <p:cNvPr id="17" name="Рисунок 16">
            <a:extLst>
              <a:ext uri="{FF2B5EF4-FFF2-40B4-BE49-F238E27FC236}">
                <a16:creationId xmlns:a16="http://schemas.microsoft.com/office/drawing/2014/main" id="{6863D093-4B4F-4C00-B6CF-CBADBBB04FF6}"/>
              </a:ext>
            </a:extLst>
          </p:cNvPr>
          <p:cNvPicPr>
            <a:picLocks noChangeAspect="1"/>
          </p:cNvPicPr>
          <p:nvPr/>
        </p:nvPicPr>
        <p:blipFill>
          <a:blip r:embed="rId5"/>
          <a:stretch>
            <a:fillRect/>
          </a:stretch>
        </p:blipFill>
        <p:spPr>
          <a:xfrm>
            <a:off x="250304" y="2174011"/>
            <a:ext cx="4260300" cy="2897481"/>
          </a:xfrm>
          <a:prstGeom prst="rect">
            <a:avLst/>
          </a:prstGeom>
        </p:spPr>
      </p:pic>
      <p:sp>
        <p:nvSpPr>
          <p:cNvPr id="18" name="Заголовок 17">
            <a:extLst>
              <a:ext uri="{FF2B5EF4-FFF2-40B4-BE49-F238E27FC236}">
                <a16:creationId xmlns:a16="http://schemas.microsoft.com/office/drawing/2014/main" id="{61D2AEFD-E463-4096-8A7A-633DE0B482C1}"/>
              </a:ext>
            </a:extLst>
          </p:cNvPr>
          <p:cNvSpPr>
            <a:spLocks noGrp="1"/>
          </p:cNvSpPr>
          <p:nvPr>
            <p:ph type="title"/>
          </p:nvPr>
        </p:nvSpPr>
        <p:spPr>
          <a:xfrm>
            <a:off x="623400" y="0"/>
            <a:ext cx="8520600" cy="528531"/>
          </a:xfrm>
        </p:spPr>
        <p:txBody>
          <a:bodyPr/>
          <a:lstStyle/>
          <a:p>
            <a:r>
              <a:rPr lang="ru-RU" sz="2400" i="1">
                <a:solidFill>
                  <a:srgbClr val="7030A0"/>
                </a:solidFill>
              </a:rPr>
              <a:t>     Сквер Студенческий</a:t>
            </a:r>
          </a:p>
        </p:txBody>
      </p:sp>
      <p:sp>
        <p:nvSpPr>
          <p:cNvPr id="19" name="Текст 18">
            <a:extLst>
              <a:ext uri="{FF2B5EF4-FFF2-40B4-BE49-F238E27FC236}">
                <a16:creationId xmlns:a16="http://schemas.microsoft.com/office/drawing/2014/main" id="{A339E312-F9FC-4902-B5D0-0EE6ED139FF5}"/>
              </a:ext>
            </a:extLst>
          </p:cNvPr>
          <p:cNvSpPr>
            <a:spLocks noGrp="1"/>
          </p:cNvSpPr>
          <p:nvPr>
            <p:ph type="body" idx="1"/>
          </p:nvPr>
        </p:nvSpPr>
        <p:spPr>
          <a:xfrm>
            <a:off x="87275" y="439549"/>
            <a:ext cx="4709151" cy="3571929"/>
          </a:xfrm>
        </p:spPr>
        <p:txBody>
          <a:bodyPr/>
          <a:lstStyle/>
          <a:p>
            <a:pPr marL="114300" indent="0" algn="just">
              <a:lnSpc>
                <a:spcPct val="100000"/>
              </a:lnSpc>
              <a:buNone/>
            </a:pPr>
            <a:r>
              <a:rPr lang="ru-RU" sz="1100" i="1">
                <a:solidFill>
                  <a:srgbClr val="7030A0"/>
                </a:solidFill>
              </a:rPr>
              <a:t>         В городе появился новый сквер «Студенческий», который очень понравился горожанам и гостям нашего города, он стал новой точкой притяжения отдыхающих.  Сквер расположился по улице Ленина перед общежитием Мелеузовского многопрофильного колледжа. За короткий срок здесь были проложены пешеходные дорожки, установлены скамейки с урнами, проведено освещение и озеленение территории. На этот проект были предусмотрены финансовые средства бюджетов муниципального района и городского поселения.</a:t>
            </a:r>
            <a:endParaRPr lang="ru-RU" sz="1100" i="1">
              <a:solidFill>
                <a:srgbClr val="7030A0"/>
              </a:solidFill>
              <a:effectLst/>
            </a:endParaRPr>
          </a:p>
        </p:txBody>
      </p:sp>
    </p:spTree>
    <p:extLst>
      <p:ext uri="{BB962C8B-B14F-4D97-AF65-F5344CB8AC3E}">
        <p14:creationId xmlns:p14="http://schemas.microsoft.com/office/powerpoint/2010/main" val="1315590986"/>
      </p:ext>
    </p:extLst>
  </p:cSld>
  <p:clrMapOvr>
    <a:masterClrMapping/>
  </p:clrMapOvr>
  <p:transition/>
  <p:timing/>
</p:sld>
</file>

<file path=ppt/slides/slide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60"/>
        <p:cNvGrpSpPr/>
        <p:nvPr/>
      </p:nvGrpSpPr>
      <p:grpSpPr>
        <a:xfrm>
          <a:off x="0" y="0"/>
          <a:ext cx="0" cy="0"/>
        </a:xfrm>
      </p:grpSpPr>
      <p:pic>
        <p:nvPicPr>
          <p:cNvPr id="61" name="Google Shape;61;p14"/>
          <p:cNvPicPr preferRelativeResize="0"/>
          <p:nvPr/>
        </p:nvPicPr>
        <p:blipFill>
          <a:blip r:embed="rId3">
            <a:alphaModFix/>
          </a:blip>
          <a:stretch>
            <a:fillRect/>
          </a:stretch>
        </p:blipFill>
        <p:spPr>
          <a:xfrm rot="10800000">
            <a:off x="-35397" y="577"/>
            <a:ext cx="9179396" cy="5142342"/>
          </a:xfrm>
          <a:prstGeom prst="rect">
            <a:avLst/>
          </a:prstGeom>
          <a:noFill/>
          <a:ln>
            <a:noFill/>
          </a:ln>
        </p:spPr>
      </p:pic>
      <p:pic>
        <p:nvPicPr>
          <p:cNvPr id="5" name="Рисунок 4">
            <a:extLst>
              <a:ext uri="{FF2B5EF4-FFF2-40B4-BE49-F238E27FC236}">
                <a16:creationId xmlns:a16="http://schemas.microsoft.com/office/drawing/2014/main" id="{B118701C-B039-4586-B9B0-9185C23D59CA}"/>
              </a:ext>
            </a:extLst>
          </p:cNvPr>
          <p:cNvPicPr>
            <a:picLocks noChangeAspect="1"/>
          </p:cNvPicPr>
          <p:nvPr/>
        </p:nvPicPr>
        <p:blipFill>
          <a:blip r:embed="rId4"/>
          <a:stretch>
            <a:fillRect/>
          </a:stretch>
        </p:blipFill>
        <p:spPr>
          <a:xfrm>
            <a:off x="35496" y="20938"/>
            <a:ext cx="4576952" cy="3051897"/>
          </a:xfrm>
          <a:prstGeom prst="rect">
            <a:avLst/>
          </a:prstGeom>
        </p:spPr>
      </p:pic>
      <p:pic>
        <p:nvPicPr>
          <p:cNvPr id="7" name="Рисунок 6">
            <a:extLst>
              <a:ext uri="{FF2B5EF4-FFF2-40B4-BE49-F238E27FC236}">
                <a16:creationId xmlns:a16="http://schemas.microsoft.com/office/drawing/2014/main" id="{C78EF1D5-C162-44A8-A0BC-B42A7018E92E}"/>
              </a:ext>
            </a:extLst>
          </p:cNvPr>
          <p:cNvPicPr>
            <a:picLocks noChangeAspect="1"/>
          </p:cNvPicPr>
          <p:nvPr/>
        </p:nvPicPr>
        <p:blipFill>
          <a:blip r:embed="rId5"/>
          <a:stretch>
            <a:fillRect/>
          </a:stretch>
        </p:blipFill>
        <p:spPr>
          <a:xfrm>
            <a:off x="2555776" y="1294858"/>
            <a:ext cx="6321695" cy="3555954"/>
          </a:xfrm>
          <a:prstGeom prst="rect">
            <a:avLst/>
          </a:prstGeom>
        </p:spPr>
      </p:pic>
    </p:spTree>
    <p:extLst>
      <p:ext uri="{BB962C8B-B14F-4D97-AF65-F5344CB8AC3E}">
        <p14:creationId xmlns:p14="http://schemas.microsoft.com/office/powerpoint/2010/main" val="1748065161"/>
      </p:ext>
    </p:extLst>
  </p:cSld>
  <p:clrMapOvr>
    <a:masterClrMapping/>
  </p:clrMapOvr>
  <p:transition/>
  <p:timing/>
</p:sld>
</file>

<file path=ppt/slides/slide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D0790B68-D421-426B-80F1-5374729C77FB}"/>
              </a:ext>
            </a:extLst>
          </p:cNvPr>
          <p:cNvSpPr>
            <a:spLocks noGrp="1"/>
          </p:cNvSpPr>
          <p:nvPr>
            <p:ph type="title"/>
          </p:nvPr>
        </p:nvSpPr>
        <p:spPr>
          <a:xfrm>
            <a:off x="311700" y="51470"/>
            <a:ext cx="8520600" cy="523155"/>
          </a:xfrm>
        </p:spPr>
        <p:txBody>
          <a:bodyPr/>
          <a:lstStyle/>
          <a:p>
            <a:pPr algn="ctr"/>
            <a:r>
              <a:rPr lang="ru-RU" sz="1400" i="1">
                <a:solidFill>
                  <a:srgbClr val="7030A0"/>
                </a:solidFill>
              </a:rPr>
              <a:t>Победа в VII Всероссийском конкурсе лучших проектов создания комфортной городской среды        в малых городов и исторических поселениях</a:t>
            </a:r>
          </a:p>
        </p:txBody>
      </p:sp>
      <p:sp>
        <p:nvSpPr>
          <p:cNvPr id="3" name="Текст 2">
            <a:extLst>
              <a:ext uri="{FF2B5EF4-FFF2-40B4-BE49-F238E27FC236}">
                <a16:creationId xmlns:a16="http://schemas.microsoft.com/office/drawing/2014/main" id="{8F21190C-781D-44AE-8D36-DD2268C49243}"/>
              </a:ext>
            </a:extLst>
          </p:cNvPr>
          <p:cNvSpPr>
            <a:spLocks noGrp="1"/>
          </p:cNvSpPr>
          <p:nvPr>
            <p:ph type="body" idx="1"/>
          </p:nvPr>
        </p:nvSpPr>
        <p:spPr/>
        <p:txBody>
          <a:bodyPr/>
          <a:lstStyle/>
          <a:p>
            <a:endParaRPr lang="ru-RU"/>
          </a:p>
        </p:txBody>
      </p:sp>
      <p:pic>
        <p:nvPicPr>
          <p:cNvPr id="4" name="Рисунок 3">
            <a:extLst>
              <a:ext uri="{FF2B5EF4-FFF2-40B4-BE49-F238E27FC236}">
                <a16:creationId xmlns:a16="http://schemas.microsoft.com/office/drawing/2014/main" id="{921F88A1-97B7-4531-9B01-56AD858DA0A6}"/>
              </a:ext>
            </a:extLst>
          </p:cNvPr>
          <p:cNvPicPr>
            <a:picLocks noChangeAspect="1"/>
          </p:cNvPicPr>
          <p:nvPr/>
        </p:nvPicPr>
        <p:blipFill>
          <a:blip r:embed="rId2"/>
          <a:stretch>
            <a:fillRect/>
          </a:stretch>
        </p:blipFill>
        <p:spPr>
          <a:xfrm>
            <a:off x="0" y="843559"/>
            <a:ext cx="9144000" cy="4299942"/>
          </a:xfrm>
          <a:prstGeom prst="rect">
            <a:avLst/>
          </a:prstGeom>
        </p:spPr>
      </p:pic>
      <p:pic>
        <p:nvPicPr>
          <p:cNvPr id="6" name="Рисунок 5">
            <a:extLst>
              <a:ext uri="{FF2B5EF4-FFF2-40B4-BE49-F238E27FC236}">
                <a16:creationId xmlns:a16="http://schemas.microsoft.com/office/drawing/2014/main" id="{CCD2F8F3-2B53-49EA-B99B-D12CEF257113}"/>
              </a:ext>
            </a:extLst>
          </p:cNvPr>
          <p:cNvPicPr>
            <a:picLocks noChangeAspect="1"/>
          </p:cNvPicPr>
          <p:nvPr/>
        </p:nvPicPr>
        <p:blipFill>
          <a:blip r:embed="rId3"/>
          <a:stretch>
            <a:fillRect/>
          </a:stretch>
        </p:blipFill>
        <p:spPr>
          <a:xfrm>
            <a:off x="302676" y="598204"/>
            <a:ext cx="8661812" cy="2981658"/>
          </a:xfrm>
          <a:prstGeom prst="rect">
            <a:avLst/>
          </a:prstGeom>
        </p:spPr>
      </p:pic>
      <p:sp>
        <p:nvSpPr>
          <p:cNvPr id="7" name="Прямоугольник 6">
            <a:extLst>
              <a:ext uri="{FF2B5EF4-FFF2-40B4-BE49-F238E27FC236}">
                <a16:creationId xmlns:a16="http://schemas.microsoft.com/office/drawing/2014/main" id="{90BDD32E-B766-49AE-AE78-512E3AB1D1CF}"/>
              </a:ext>
            </a:extLst>
          </p:cNvPr>
          <p:cNvSpPr/>
          <p:nvPr/>
        </p:nvSpPr>
        <p:spPr>
          <a:xfrm>
            <a:off x="755576" y="3860123"/>
            <a:ext cx="8004716" cy="954107"/>
          </a:xfrm>
          <a:prstGeom prst="rect">
            <a:avLst/>
          </a:prstGeom>
        </p:spPr>
        <p:txBody>
          <a:bodyPr wrap="square">
            <a:spAutoFit/>
          </a:bodyPr>
          <a:lstStyle/>
          <a:p>
            <a:pPr algn="ctr"/>
            <a:r>
              <a:rPr lang="ru-RU" i="1">
                <a:solidFill>
                  <a:srgbClr val="7030A0"/>
                </a:solidFill>
              </a:rPr>
              <a:t>Конкурсная комиссия признала победителем от Башкортостана проект благоустройства набережной реки Мелеузки и прилегающей территории, ограниченный улицами К. Маркса, Бурангулова и Чернышевского «Цветущий берег Мелеуза». Наш город получил гранд в 100 млн. рублей, реализация которого начнется уже в 2023 году. </a:t>
            </a:r>
          </a:p>
        </p:txBody>
      </p:sp>
    </p:spTree>
    <p:extLst>
      <p:ext uri="{BB962C8B-B14F-4D97-AF65-F5344CB8AC3E}">
        <p14:creationId xmlns:p14="http://schemas.microsoft.com/office/powerpoint/2010/main" val="3920201488"/>
      </p:ext>
    </p:extLst>
  </p:cSld>
  <p:clrMapOvr>
    <a:masterClrMapping/>
  </p:clrMapOvr>
  <p:transition/>
  <p:timing/>
</p:sld>
</file>

<file path=ppt/slides/slide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Рисунок 3">
            <a:extLst>
              <a:ext uri="{FF2B5EF4-FFF2-40B4-BE49-F238E27FC236}">
                <a16:creationId xmlns:a16="http://schemas.microsoft.com/office/drawing/2014/main" id="{32A4F4C8-54F6-4DEF-98A1-72041E214DF4}"/>
              </a:ext>
            </a:extLst>
          </p:cNvPr>
          <p:cNvPicPr>
            <a:picLocks noChangeAspect="1"/>
          </p:cNvPicPr>
          <p:nvPr/>
        </p:nvPicPr>
        <p:blipFill>
          <a:blip r:embed="rId2"/>
          <a:stretch>
            <a:fillRect/>
          </a:stretch>
        </p:blipFill>
        <p:spPr>
          <a:xfrm>
            <a:off x="0" y="0"/>
            <a:ext cx="9144000" cy="5143500"/>
          </a:xfrm>
          <a:prstGeom prst="rect">
            <a:avLst/>
          </a:prstGeom>
        </p:spPr>
      </p:pic>
      <p:sp>
        <p:nvSpPr>
          <p:cNvPr id="5" name="Прямоугольник 4">
            <a:extLst>
              <a:ext uri="{FF2B5EF4-FFF2-40B4-BE49-F238E27FC236}">
                <a16:creationId xmlns:a16="http://schemas.microsoft.com/office/drawing/2014/main" id="{B0D80C62-320C-457D-8473-DC2BAB283598}"/>
              </a:ext>
            </a:extLst>
          </p:cNvPr>
          <p:cNvSpPr/>
          <p:nvPr/>
        </p:nvSpPr>
        <p:spPr>
          <a:xfrm>
            <a:off x="4427984" y="195486"/>
            <a:ext cx="4608512" cy="3046988"/>
          </a:xfrm>
          <a:prstGeom prst="rect">
            <a:avLst/>
          </a:prstGeom>
        </p:spPr>
        <p:txBody>
          <a:bodyPr wrap="square">
            <a:spAutoFit/>
          </a:bodyPr>
          <a:lstStyle/>
          <a:p>
            <a:pPr algn="just"/>
            <a:r>
              <a:rPr lang="ru-RU" sz="1200" i="1">
                <a:solidFill>
                  <a:srgbClr val="7030A0"/>
                </a:solidFill>
              </a:rPr>
              <a:t>       Это уже вторая победа в этом конкурсе для Мелеуза, в 2020 году в числе призеров оказался проект «Березовый тракт», предусматривающий благоустройство центральной площади и части набережной. </a:t>
            </a:r>
          </a:p>
          <a:p>
            <a:pPr algn="just"/>
            <a:r>
              <a:rPr lang="ru-RU" sz="1200" i="1">
                <a:solidFill>
                  <a:srgbClr val="7030A0"/>
                </a:solidFill>
              </a:rPr>
              <a:t>       Объект успешно реализован в 2022 году. «Цветущий берег Мелеуза» включает в себя продолжение благоустройства набережной и интеграцию с действующим сельскохозяйственным рынком. </a:t>
            </a:r>
          </a:p>
          <a:p>
            <a:pPr algn="just"/>
            <a:r>
              <a:rPr lang="ru-RU" sz="1200" i="1">
                <a:solidFill>
                  <a:srgbClr val="7030A0"/>
                </a:solidFill>
              </a:rPr>
              <a:t>       На территории создадут комфортное пешеходное пространство, места для отдыха, установят видеонаблюдение и освещение. После реализации проекта непрерывным пешеходным маршрутом будут связаны дворец спорта, административный центр города, дворец культуры, территория рынка, автовокзал на улице Чернышевского и главный въезд в город. </a:t>
            </a:r>
          </a:p>
          <a:p>
            <a:pPr algn="just"/>
            <a:r>
              <a:rPr lang="ru-RU" sz="1200" i="1">
                <a:solidFill>
                  <a:srgbClr val="7030A0"/>
                </a:solidFill>
              </a:rPr>
              <a:t>       К работам приступят весной текущего года.</a:t>
            </a:r>
          </a:p>
        </p:txBody>
      </p:sp>
      <p:pic>
        <p:nvPicPr>
          <p:cNvPr id="6" name="Рисунок 5">
            <a:extLst>
              <a:ext uri="{FF2B5EF4-FFF2-40B4-BE49-F238E27FC236}">
                <a16:creationId xmlns:a16="http://schemas.microsoft.com/office/drawing/2014/main" id="{E72C4E2E-8E3C-4ACE-A14F-C12B7429FC13}"/>
              </a:ext>
            </a:extLst>
          </p:cNvPr>
          <p:cNvPicPr>
            <a:picLocks noChangeAspect="1"/>
          </p:cNvPicPr>
          <p:nvPr/>
        </p:nvPicPr>
        <p:blipFill>
          <a:blip r:embed="rId3"/>
          <a:stretch>
            <a:fillRect/>
          </a:stretch>
        </p:blipFill>
        <p:spPr>
          <a:xfrm>
            <a:off x="251520" y="195486"/>
            <a:ext cx="4176464" cy="4176464"/>
          </a:xfrm>
          <a:prstGeom prst="rect">
            <a:avLst/>
          </a:prstGeom>
        </p:spPr>
      </p:pic>
    </p:spTree>
    <p:extLst>
      <p:ext uri="{BB962C8B-B14F-4D97-AF65-F5344CB8AC3E}">
        <p14:creationId xmlns:p14="http://schemas.microsoft.com/office/powerpoint/2010/main" val="2409039091"/>
      </p:ext>
    </p:extLst>
  </p:cSld>
  <p:clrMapOvr>
    <a:masterClrMapping/>
  </p:clrMapOvr>
  <p:transition/>
  <p:timing/>
</p:sld>
</file>

<file path=ppt/slides/slide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Рисунок 3">
            <a:extLst>
              <a:ext uri="{FF2B5EF4-FFF2-40B4-BE49-F238E27FC236}">
                <a16:creationId xmlns:a16="http://schemas.microsoft.com/office/drawing/2014/main" id="{8486ED66-CAD1-4619-9FD9-D75490ADF591}"/>
              </a:ext>
            </a:extLst>
          </p:cNvPr>
          <p:cNvPicPr>
            <a:picLocks noChangeAspect="1"/>
          </p:cNvPicPr>
          <p:nvPr/>
        </p:nvPicPr>
        <p:blipFill>
          <a:blip r:embed="rId2"/>
          <a:stretch>
            <a:fillRect/>
          </a:stretch>
        </p:blipFill>
        <p:spPr>
          <a:xfrm>
            <a:off x="0" y="0"/>
            <a:ext cx="9144000" cy="5134013"/>
          </a:xfrm>
          <a:prstGeom prst="rect">
            <a:avLst/>
          </a:prstGeom>
        </p:spPr>
      </p:pic>
      <p:pic>
        <p:nvPicPr>
          <p:cNvPr id="5" name="Рисунок 4">
            <a:extLst>
              <a:ext uri="{FF2B5EF4-FFF2-40B4-BE49-F238E27FC236}">
                <a16:creationId xmlns:a16="http://schemas.microsoft.com/office/drawing/2014/main" id="{756CB3FB-986C-4153-83D5-461E208DA4C9}"/>
              </a:ext>
            </a:extLst>
          </p:cNvPr>
          <p:cNvPicPr>
            <a:picLocks noChangeAspect="1"/>
          </p:cNvPicPr>
          <p:nvPr/>
        </p:nvPicPr>
        <p:blipFill>
          <a:blip r:embed="rId3"/>
          <a:stretch>
            <a:fillRect/>
          </a:stretch>
        </p:blipFill>
        <p:spPr>
          <a:xfrm>
            <a:off x="5032650" y="915566"/>
            <a:ext cx="4010594" cy="4010594"/>
          </a:xfrm>
          <a:prstGeom prst="rect">
            <a:avLst/>
          </a:prstGeom>
        </p:spPr>
      </p:pic>
      <p:pic>
        <p:nvPicPr>
          <p:cNvPr id="7" name="Рисунок 6">
            <a:extLst>
              <a:ext uri="{FF2B5EF4-FFF2-40B4-BE49-F238E27FC236}">
                <a16:creationId xmlns:a16="http://schemas.microsoft.com/office/drawing/2014/main" id="{5C4A2055-840E-4D41-A808-DA6C7D5EF613}"/>
              </a:ext>
            </a:extLst>
          </p:cNvPr>
          <p:cNvPicPr>
            <a:picLocks noChangeAspect="1"/>
          </p:cNvPicPr>
          <p:nvPr/>
        </p:nvPicPr>
        <p:blipFill>
          <a:blip r:embed="rId4"/>
          <a:stretch>
            <a:fillRect/>
          </a:stretch>
        </p:blipFill>
        <p:spPr>
          <a:xfrm>
            <a:off x="100756" y="123478"/>
            <a:ext cx="4726199" cy="4248472"/>
          </a:xfrm>
          <a:prstGeom prst="rect">
            <a:avLst/>
          </a:prstGeom>
        </p:spPr>
      </p:pic>
    </p:spTree>
    <p:extLst>
      <p:ext uri="{BB962C8B-B14F-4D97-AF65-F5344CB8AC3E}">
        <p14:creationId xmlns:p14="http://schemas.microsoft.com/office/powerpoint/2010/main" val="3543466218"/>
      </p:ext>
    </p:extLst>
  </p:cSld>
  <p:clrMapOvr>
    <a:masterClrMapping/>
  </p:clrMapOvr>
  <p:transition/>
  <p:timing/>
</p:sld>
</file>

<file path=ppt/slides/slide2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3E141947-8311-4806-B7CE-13D4FEF7C7AA}"/>
              </a:ext>
            </a:extLst>
          </p:cNvPr>
          <p:cNvSpPr>
            <a:spLocks noGrp="1"/>
          </p:cNvSpPr>
          <p:nvPr>
            <p:ph type="title"/>
          </p:nvPr>
        </p:nvSpPr>
        <p:spPr>
          <a:xfrm>
            <a:off x="183767" y="51470"/>
            <a:ext cx="8520600" cy="572700"/>
          </a:xfrm>
        </p:spPr>
        <p:txBody>
          <a:bodyPr/>
          <a:lstStyle/>
          <a:p>
            <a:pPr algn="ctr"/>
            <a:r>
              <a:rPr lang="ru-RU" sz="2400" i="1">
                <a:solidFill>
                  <a:srgbClr val="7030A0"/>
                </a:solidFill>
              </a:rPr>
              <a:t>Улучшение жилищных условий</a:t>
            </a:r>
            <a:br>
              <a:rPr lang="ru-RU"/>
            </a:br>
            <a:endParaRPr lang="ru-RU"/>
          </a:p>
        </p:txBody>
      </p:sp>
      <p:pic>
        <p:nvPicPr>
          <p:cNvPr id="4" name="Рисунок 3">
            <a:extLst>
              <a:ext uri="{FF2B5EF4-FFF2-40B4-BE49-F238E27FC236}">
                <a16:creationId xmlns:a16="http://schemas.microsoft.com/office/drawing/2014/main" id="{97EEFA07-F2D0-4721-B647-F93BDB8D510C}"/>
              </a:ext>
            </a:extLst>
          </p:cNvPr>
          <p:cNvPicPr>
            <a:picLocks noChangeAspect="1"/>
          </p:cNvPicPr>
          <p:nvPr/>
        </p:nvPicPr>
        <p:blipFill>
          <a:blip r:embed="rId2"/>
          <a:stretch>
            <a:fillRect/>
          </a:stretch>
        </p:blipFill>
        <p:spPr>
          <a:xfrm>
            <a:off x="35496" y="484852"/>
            <a:ext cx="9144000" cy="4659982"/>
          </a:xfrm>
          <a:prstGeom prst="rect">
            <a:avLst/>
          </a:prstGeom>
        </p:spPr>
      </p:pic>
      <p:sp>
        <p:nvSpPr>
          <p:cNvPr id="5" name="Прямоугольник 4">
            <a:extLst>
              <a:ext uri="{FF2B5EF4-FFF2-40B4-BE49-F238E27FC236}">
                <a16:creationId xmlns:a16="http://schemas.microsoft.com/office/drawing/2014/main" id="{D0D6C132-EEA7-4FE5-9733-B9997115FD53}"/>
              </a:ext>
            </a:extLst>
          </p:cNvPr>
          <p:cNvSpPr/>
          <p:nvPr/>
        </p:nvSpPr>
        <p:spPr>
          <a:xfrm>
            <a:off x="4424882" y="3075806"/>
            <a:ext cx="4572000" cy="1827808"/>
          </a:xfrm>
          <a:prstGeom prst="rect">
            <a:avLst/>
          </a:prstGeom>
        </p:spPr>
        <p:txBody>
          <a:bodyPr>
            <a:spAutoFit/>
          </a:bodyPr>
          <a:lstStyle/>
          <a:p>
            <a:pPr indent="450215" algn="just">
              <a:lnSpc>
                <a:spcPct val="115000"/>
              </a:lnSpc>
            </a:pPr>
            <a:r>
              <a:rPr lang="ru-RU" sz="1100" i="1">
                <a:solidFill>
                  <a:srgbClr val="7030A0"/>
                </a:solidFill>
              </a:rPr>
              <a:t>На улучшение жилищных условий в едином списке граждан, состоящих на учете в качестве нуждающихся в жилых помещениях, числится на конец года 79 семей, из них:</a:t>
            </a:r>
          </a:p>
          <a:p>
            <a:pPr marL="171450" indent="-171450">
              <a:lnSpc>
                <a:spcPct val="115000"/>
              </a:lnSpc>
              <a:buFontTx/>
              <a:buChar char="-"/>
            </a:pPr>
            <a:r>
              <a:rPr lang="ru-RU" sz="1100" i="1">
                <a:solidFill>
                  <a:srgbClr val="7030A0"/>
                </a:solidFill>
              </a:rPr>
              <a:t>инвалиды, семьи, имеющие детей инвалидов - 2 семьи,</a:t>
            </a:r>
          </a:p>
          <a:p>
            <a:pPr marL="171450" indent="-171450">
              <a:lnSpc>
                <a:spcPct val="115000"/>
              </a:lnSpc>
              <a:buFontTx/>
              <a:buChar char="-"/>
            </a:pPr>
            <a:r>
              <a:rPr lang="ru-RU" sz="1100" i="1">
                <a:solidFill>
                  <a:srgbClr val="7030A0"/>
                </a:solidFill>
              </a:rPr>
              <a:t>нуждающиеся (вставшие до 2005г.) – 3 семьи,</a:t>
            </a:r>
          </a:p>
          <a:p>
            <a:pPr marL="171450" indent="-171450">
              <a:lnSpc>
                <a:spcPct val="115000"/>
              </a:lnSpc>
              <a:buFontTx/>
              <a:buChar char="-"/>
            </a:pPr>
            <a:r>
              <a:rPr lang="ru-RU" sz="1100" i="1">
                <a:solidFill>
                  <a:srgbClr val="7030A0"/>
                </a:solidFill>
              </a:rPr>
              <a:t>малоимущие (вставшие после 2005г.)– 74 семьи.</a:t>
            </a:r>
          </a:p>
          <a:p>
            <a:pPr>
              <a:lnSpc>
                <a:spcPct val="115000"/>
              </a:lnSpc>
            </a:pPr>
            <a:r>
              <a:rPr lang="ru-RU" sz="1100" i="1">
                <a:solidFill>
                  <a:srgbClr val="7030A0"/>
                </a:solidFill>
              </a:rPr>
              <a:t>      Предоставлено 18 семьям жилые помещения по договорам социального найма, состоящих в едином списке нуждающихся в жилых помещениях.</a:t>
            </a:r>
            <a:endParaRPr lang="ru-RU" sz="1100" i="1">
              <a:solidFill>
                <a:srgbClr val="7030A0"/>
              </a:solidFill>
              <a:effectLst/>
            </a:endParaRPr>
          </a:p>
        </p:txBody>
      </p:sp>
      <p:sp>
        <p:nvSpPr>
          <p:cNvPr id="6" name="Прямоугольник 5">
            <a:extLst>
              <a:ext uri="{FF2B5EF4-FFF2-40B4-BE49-F238E27FC236}">
                <a16:creationId xmlns:a16="http://schemas.microsoft.com/office/drawing/2014/main" id="{038F737D-B216-4774-BEA9-58DE58FE3E7A}"/>
              </a:ext>
            </a:extLst>
          </p:cNvPr>
          <p:cNvSpPr/>
          <p:nvPr/>
        </p:nvSpPr>
        <p:spPr>
          <a:xfrm>
            <a:off x="160057" y="545361"/>
            <a:ext cx="4572000" cy="1954381"/>
          </a:xfrm>
          <a:prstGeom prst="rect">
            <a:avLst/>
          </a:prstGeom>
        </p:spPr>
        <p:txBody>
          <a:bodyPr>
            <a:spAutoFit/>
          </a:bodyPr>
          <a:lstStyle/>
          <a:p>
            <a:pPr algn="just"/>
            <a:r>
              <a:rPr lang="ru-RU" sz="1100">
                <a:solidFill>
                  <a:srgbClr val="7030A0"/>
                </a:solidFill>
              </a:rPr>
              <a:t>         В соответствии с Указом Президента РФ от 7 мая 2008г. №714 «Об обеспечении жильем ветеранов Великой Отечественной войны 1941-1945 годов» и на основании  Постановления Правительства Республики Башкортостан от 15.09.2011г. № 322 «О порядке предоставления мер социальной поддержки по обеспечению жилыми помещениями ветеранов, инвалидов и семей, имеющих детей-инвалидов, нуждающихся в улучшении жилищных  условий  за  счет  средств  федерального  бюджета»   предоставлено 1 свидетельство о предоставлении социальной выплаты на приобретение жилого помещения на сумму 1 млн. 397 тысяч рублей. </a:t>
            </a:r>
          </a:p>
        </p:txBody>
      </p:sp>
      <p:pic>
        <p:nvPicPr>
          <p:cNvPr id="7" name="Рисунок 6">
            <a:extLst>
              <a:ext uri="{FF2B5EF4-FFF2-40B4-BE49-F238E27FC236}">
                <a16:creationId xmlns:a16="http://schemas.microsoft.com/office/drawing/2014/main" id="{D5D2A14A-68CF-46B9-88A8-9C6E78A5181B}"/>
              </a:ext>
            </a:extLst>
          </p:cNvPr>
          <p:cNvPicPr>
            <a:picLocks noChangeAspect="1"/>
          </p:cNvPicPr>
          <p:nvPr/>
        </p:nvPicPr>
        <p:blipFill>
          <a:blip r:embed="rId3"/>
          <a:stretch>
            <a:fillRect/>
          </a:stretch>
        </p:blipFill>
        <p:spPr>
          <a:xfrm>
            <a:off x="5076056" y="635754"/>
            <a:ext cx="3493871" cy="2328080"/>
          </a:xfrm>
          <a:prstGeom prst="rect">
            <a:avLst/>
          </a:prstGeom>
        </p:spPr>
      </p:pic>
      <p:pic>
        <p:nvPicPr>
          <p:cNvPr id="8" name="Рисунок 7">
            <a:extLst>
              <a:ext uri="{FF2B5EF4-FFF2-40B4-BE49-F238E27FC236}">
                <a16:creationId xmlns:a16="http://schemas.microsoft.com/office/drawing/2014/main" id="{7B215F81-4194-4694-B626-E59D36B94539}"/>
              </a:ext>
            </a:extLst>
          </p:cNvPr>
          <p:cNvPicPr>
            <a:picLocks noChangeAspect="1"/>
          </p:cNvPicPr>
          <p:nvPr/>
        </p:nvPicPr>
        <p:blipFill>
          <a:blip r:embed="rId4"/>
          <a:stretch>
            <a:fillRect/>
          </a:stretch>
        </p:blipFill>
        <p:spPr>
          <a:xfrm>
            <a:off x="360041" y="2643759"/>
            <a:ext cx="3707904" cy="1946650"/>
          </a:xfrm>
          <a:prstGeom prst="rect">
            <a:avLst/>
          </a:prstGeom>
        </p:spPr>
      </p:pic>
    </p:spTree>
    <p:extLst>
      <p:ext uri="{BB962C8B-B14F-4D97-AF65-F5344CB8AC3E}">
        <p14:creationId xmlns:p14="http://schemas.microsoft.com/office/powerpoint/2010/main" val="3323547521"/>
      </p:ext>
    </p:extLst>
  </p:cSld>
  <p:clrMapOvr>
    <a:masterClrMapping/>
  </p:clrMapOvr>
  <p:transition/>
  <p:timing/>
</p:sld>
</file>

<file path=ppt/slides/slide2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A8F37EED-636B-4883-9B70-778617A1EFCE}"/>
              </a:ext>
            </a:extLst>
          </p:cNvPr>
          <p:cNvSpPr>
            <a:spLocks noGrp="1"/>
          </p:cNvSpPr>
          <p:nvPr>
            <p:ph type="title"/>
          </p:nvPr>
        </p:nvSpPr>
        <p:spPr>
          <a:xfrm>
            <a:off x="311700" y="-110513"/>
            <a:ext cx="8520600" cy="304199"/>
          </a:xfrm>
        </p:spPr>
        <p:txBody>
          <a:bodyPr/>
          <a:lstStyle/>
          <a:p>
            <a:pPr algn="ctr"/>
            <a:r>
              <a:rPr lang="ru-RU" sz="2400" i="1">
                <a:solidFill>
                  <a:srgbClr val="7030A0"/>
                </a:solidFill>
              </a:rPr>
              <a:t>Сфера культуры</a:t>
            </a:r>
          </a:p>
        </p:txBody>
      </p:sp>
      <p:pic>
        <p:nvPicPr>
          <p:cNvPr id="4" name="Рисунок 3">
            <a:extLst>
              <a:ext uri="{FF2B5EF4-FFF2-40B4-BE49-F238E27FC236}">
                <a16:creationId xmlns:a16="http://schemas.microsoft.com/office/drawing/2014/main" id="{477EB4F9-1804-44DA-8A08-56D83BF9D25E}"/>
              </a:ext>
            </a:extLst>
          </p:cNvPr>
          <p:cNvPicPr>
            <a:picLocks noChangeAspect="1"/>
          </p:cNvPicPr>
          <p:nvPr/>
        </p:nvPicPr>
        <p:blipFill>
          <a:blip r:embed="rId2"/>
          <a:stretch>
            <a:fillRect/>
          </a:stretch>
        </p:blipFill>
        <p:spPr>
          <a:xfrm>
            <a:off x="0" y="1277101"/>
            <a:ext cx="9144000" cy="3991026"/>
          </a:xfrm>
          <a:prstGeom prst="rect">
            <a:avLst/>
          </a:prstGeom>
        </p:spPr>
      </p:pic>
      <p:sp>
        <p:nvSpPr>
          <p:cNvPr id="5" name="Прямоугольник 4">
            <a:extLst>
              <a:ext uri="{FF2B5EF4-FFF2-40B4-BE49-F238E27FC236}">
                <a16:creationId xmlns:a16="http://schemas.microsoft.com/office/drawing/2014/main" id="{94170932-5E7E-4CFE-99CC-274FD5C5BDAC}"/>
              </a:ext>
            </a:extLst>
          </p:cNvPr>
          <p:cNvSpPr/>
          <p:nvPr/>
        </p:nvSpPr>
        <p:spPr>
          <a:xfrm>
            <a:off x="126437" y="308076"/>
            <a:ext cx="7974632" cy="430887"/>
          </a:xfrm>
          <a:prstGeom prst="rect">
            <a:avLst/>
          </a:prstGeom>
        </p:spPr>
        <p:txBody>
          <a:bodyPr wrap="square">
            <a:spAutoFit/>
          </a:bodyPr>
          <a:lstStyle/>
          <a:p>
            <a:r>
              <a:rPr lang="ru-RU" sz="1100" i="1">
                <a:solidFill>
                  <a:srgbClr val="7030A0"/>
                </a:solidFill>
              </a:rPr>
              <a:t>Самодеятельные коллективы и исполнители Дворца культуры приняли участие в 92 конкурсах и фестивалях (Международных – 17, Всероссийских – 11, Республиканских – 13) и завоевали 76 дипломов.</a:t>
            </a:r>
          </a:p>
        </p:txBody>
      </p:sp>
      <p:pic>
        <p:nvPicPr>
          <p:cNvPr id="6" name="Рисунок 5">
            <a:extLst>
              <a:ext uri="{FF2B5EF4-FFF2-40B4-BE49-F238E27FC236}">
                <a16:creationId xmlns:a16="http://schemas.microsoft.com/office/drawing/2014/main" id="{8E96C780-FF38-4A25-8B83-EAE9435D5069}"/>
              </a:ext>
            </a:extLst>
          </p:cNvPr>
          <p:cNvPicPr>
            <a:picLocks noChangeAspect="1"/>
          </p:cNvPicPr>
          <p:nvPr/>
        </p:nvPicPr>
        <p:blipFill>
          <a:blip r:embed="rId3"/>
          <a:stretch>
            <a:fillRect/>
          </a:stretch>
        </p:blipFill>
        <p:spPr>
          <a:xfrm>
            <a:off x="125099" y="738963"/>
            <a:ext cx="3516327" cy="2637245"/>
          </a:xfrm>
          <a:prstGeom prst="rect">
            <a:avLst/>
          </a:prstGeom>
        </p:spPr>
      </p:pic>
      <p:sp>
        <p:nvSpPr>
          <p:cNvPr id="10" name="Прямоугольник 9">
            <a:extLst>
              <a:ext uri="{FF2B5EF4-FFF2-40B4-BE49-F238E27FC236}">
                <a16:creationId xmlns:a16="http://schemas.microsoft.com/office/drawing/2014/main" id="{38360D2D-6639-47A3-83BA-F449A2FECE12}"/>
              </a:ext>
            </a:extLst>
          </p:cNvPr>
          <p:cNvSpPr/>
          <p:nvPr/>
        </p:nvSpPr>
        <p:spPr>
          <a:xfrm>
            <a:off x="120567" y="3445704"/>
            <a:ext cx="2833164" cy="1546577"/>
          </a:xfrm>
          <a:prstGeom prst="rect">
            <a:avLst/>
          </a:prstGeom>
        </p:spPr>
        <p:txBody>
          <a:bodyPr wrap="square">
            <a:spAutoFit/>
          </a:bodyPr>
          <a:lstStyle/>
          <a:p>
            <a:pPr algn="just"/>
            <a:r>
              <a:rPr lang="ru-RU" sz="1050" i="1">
                <a:solidFill>
                  <a:srgbClr val="7030A0"/>
                </a:solidFill>
              </a:rPr>
              <a:t>         Городской Дворец культуры включился в проект «Пушкинская карта», что дало возможность проводить культурно-досуговые мероприятия для молодежи и внедрить систему онлайн-платежей.   Всего за отчетный год было проведено 29 мероприятий с посещаемостью 2339 человек.                                                                                                                                                                        </a:t>
            </a:r>
          </a:p>
        </p:txBody>
      </p:sp>
      <p:pic>
        <p:nvPicPr>
          <p:cNvPr id="11" name="Рисунок 10">
            <a:extLst>
              <a:ext uri="{FF2B5EF4-FFF2-40B4-BE49-F238E27FC236}">
                <a16:creationId xmlns:a16="http://schemas.microsoft.com/office/drawing/2014/main" id="{0FD61B3E-6413-4A0E-8A6E-C8B609079BA1}"/>
              </a:ext>
            </a:extLst>
          </p:cNvPr>
          <p:cNvPicPr>
            <a:picLocks noChangeAspect="1"/>
          </p:cNvPicPr>
          <p:nvPr/>
        </p:nvPicPr>
        <p:blipFill>
          <a:blip r:embed="rId4"/>
          <a:stretch>
            <a:fillRect/>
          </a:stretch>
        </p:blipFill>
        <p:spPr>
          <a:xfrm>
            <a:off x="3733705" y="704046"/>
            <a:ext cx="2729385" cy="3665716"/>
          </a:xfrm>
          <a:prstGeom prst="rect">
            <a:avLst/>
          </a:prstGeom>
        </p:spPr>
      </p:pic>
      <p:pic>
        <p:nvPicPr>
          <p:cNvPr id="12" name="Рисунок 11">
            <a:extLst>
              <a:ext uri="{FF2B5EF4-FFF2-40B4-BE49-F238E27FC236}">
                <a16:creationId xmlns:a16="http://schemas.microsoft.com/office/drawing/2014/main" id="{60E9E094-4C49-445A-ACFD-96DECF53A621}"/>
              </a:ext>
            </a:extLst>
          </p:cNvPr>
          <p:cNvPicPr>
            <a:picLocks noChangeAspect="1"/>
          </p:cNvPicPr>
          <p:nvPr/>
        </p:nvPicPr>
        <p:blipFill>
          <a:blip r:embed="rId5"/>
          <a:stretch>
            <a:fillRect/>
          </a:stretch>
        </p:blipFill>
        <p:spPr>
          <a:xfrm>
            <a:off x="2952717" y="3301336"/>
            <a:ext cx="2621507" cy="1853345"/>
          </a:xfrm>
          <a:prstGeom prst="rect">
            <a:avLst/>
          </a:prstGeom>
        </p:spPr>
      </p:pic>
      <p:pic>
        <p:nvPicPr>
          <p:cNvPr id="13" name="Рисунок 12">
            <a:extLst>
              <a:ext uri="{FF2B5EF4-FFF2-40B4-BE49-F238E27FC236}">
                <a16:creationId xmlns:a16="http://schemas.microsoft.com/office/drawing/2014/main" id="{899C27F7-124F-4752-A45E-0E406947FBFB}"/>
              </a:ext>
            </a:extLst>
          </p:cNvPr>
          <p:cNvPicPr>
            <a:picLocks noChangeAspect="1"/>
          </p:cNvPicPr>
          <p:nvPr/>
        </p:nvPicPr>
        <p:blipFill>
          <a:blip r:embed="rId6"/>
          <a:srcRect l="6001" t="327" r="4523"/>
          <a:stretch>
            <a:fillRect/>
          </a:stretch>
        </p:blipFill>
        <p:spPr>
          <a:xfrm>
            <a:off x="6397359" y="523519"/>
            <a:ext cx="2621506" cy="3128351"/>
          </a:xfrm>
          <a:prstGeom prst="rect">
            <a:avLst/>
          </a:prstGeom>
        </p:spPr>
      </p:pic>
      <p:pic>
        <p:nvPicPr>
          <p:cNvPr id="14" name="Рисунок 13">
            <a:extLst>
              <a:ext uri="{FF2B5EF4-FFF2-40B4-BE49-F238E27FC236}">
                <a16:creationId xmlns:a16="http://schemas.microsoft.com/office/drawing/2014/main" id="{E850904D-679C-454F-B946-FAA02B4D78AB}"/>
              </a:ext>
            </a:extLst>
          </p:cNvPr>
          <p:cNvPicPr>
            <a:picLocks noChangeAspect="1"/>
          </p:cNvPicPr>
          <p:nvPr/>
        </p:nvPicPr>
        <p:blipFill>
          <a:blip r:embed="rId7"/>
          <a:stretch>
            <a:fillRect/>
          </a:stretch>
        </p:blipFill>
        <p:spPr>
          <a:xfrm>
            <a:off x="5988828" y="1759223"/>
            <a:ext cx="2435208" cy="3384277"/>
          </a:xfrm>
          <a:prstGeom prst="rect">
            <a:avLst/>
          </a:prstGeom>
        </p:spPr>
      </p:pic>
    </p:spTree>
    <p:extLst>
      <p:ext uri="{BB962C8B-B14F-4D97-AF65-F5344CB8AC3E}">
        <p14:creationId xmlns:p14="http://schemas.microsoft.com/office/powerpoint/2010/main" val="3610111053"/>
      </p:ext>
    </p:extLst>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60"/>
        <p:cNvGrpSpPr/>
        <p:nvPr/>
      </p:nvGrpSpPr>
      <p:grpSpPr>
        <a:xfrm>
          <a:off x="0" y="0"/>
          <a:ext cx="0" cy="0"/>
        </a:xfrm>
      </p:grpSpPr>
      <p:pic>
        <p:nvPicPr>
          <p:cNvPr id="61" name="Google Shape;61;p14"/>
          <p:cNvPicPr preferRelativeResize="0"/>
          <p:nvPr/>
        </p:nvPicPr>
        <p:blipFill>
          <a:blip r:embed="rId3">
            <a:alphaModFix/>
          </a:blip>
          <a:stretch>
            <a:fillRect/>
          </a:stretch>
        </p:blipFill>
        <p:spPr>
          <a:xfrm rot="10800000">
            <a:off x="-35397" y="577"/>
            <a:ext cx="9179396" cy="5142342"/>
          </a:xfrm>
          <a:prstGeom prst="rect">
            <a:avLst/>
          </a:prstGeom>
          <a:noFill/>
          <a:ln>
            <a:noFill/>
          </a:ln>
        </p:spPr>
      </p:pic>
      <p:sp>
        <p:nvSpPr>
          <p:cNvPr id="62" name="Google Shape;62;p14"/>
          <p:cNvSpPr txBox="1">
            <a:spLocks noGrp="1"/>
          </p:cNvSpPr>
          <p:nvPr>
            <p:ph type="title"/>
          </p:nvPr>
        </p:nvSpPr>
        <p:spPr>
          <a:xfrm>
            <a:off x="324132" y="123478"/>
            <a:ext cx="8424937" cy="4392488"/>
          </a:xfrm>
          <a:prstGeom prst="rect">
            <a:avLst/>
          </a:prstGeom>
        </p:spPr>
        <p:txBody>
          <a:bodyPr spcFirstLastPara="1" wrap="square" lIns="91425" tIns="91425" rIns="91425" bIns="91425" anchor="t" anchorCtr="0">
            <a:noAutofit/>
          </a:bodyPr>
          <a:lstStyle/>
          <a:p>
            <a:pPr lvl="0" algn="ctr"/>
            <a:endParaRPr sz="1800" b="1">
              <a:solidFill>
                <a:srgbClr val="0070C0"/>
              </a:solidFill>
              <a:latin typeface="Roboto"/>
              <a:ea typeface="Roboto"/>
              <a:cs typeface="Roboto Light"/>
              <a:sym typeface="Roboto"/>
            </a:endParaRPr>
          </a:p>
        </p:txBody>
      </p:sp>
      <p:pic>
        <p:nvPicPr>
          <p:cNvPr id="6" name="Рисунок 5">
            <a:extLst>
              <a:ext uri="{FF2B5EF4-FFF2-40B4-BE49-F238E27FC236}">
                <a16:creationId xmlns:a16="http://schemas.microsoft.com/office/drawing/2014/main" id="{677D0431-2FE2-4F73-8C52-FCB7ACB08787}"/>
              </a:ext>
            </a:extLst>
          </p:cNvPr>
          <p:cNvPicPr/>
          <p:nvPr/>
        </p:nvPicPr>
        <p:blipFill>
          <a:blip r:embed="rId4"/>
          <a:srcRect t="34031" r="1283" b="25280"/>
          <a:stretch>
            <a:fillRect/>
          </a:stretch>
        </p:blipFill>
        <p:spPr bwMode="auto">
          <a:xfrm>
            <a:off x="188332" y="32994"/>
            <a:ext cx="8767335" cy="2448272"/>
          </a:xfrm>
          <a:prstGeom prst="rect">
            <a:avLst/>
          </a:prstGeom>
          <a:ln>
            <a:noFill/>
          </a:ln>
          <a:extLst>
            <a:ext uri="{53640926-AAD7-44D8-BBD7-CCE9431645EC}">
              <a14:shadowObscured xmlns:a14="http://schemas.microsoft.com/office/drawing/2010/main"/>
            </a:ext>
          </a:extLst>
        </p:spPr>
      </p:pic>
      <p:pic>
        <p:nvPicPr>
          <p:cNvPr id="7" name="Содержимое 5">
            <a:extLst>
              <a:ext uri="{FF2B5EF4-FFF2-40B4-BE49-F238E27FC236}">
                <a16:creationId xmlns:a16="http://schemas.microsoft.com/office/drawing/2014/main" id="{0BA967B3-10B8-4846-A652-1FD1D151C60E}"/>
              </a:ext>
            </a:extLst>
          </p:cNvPr>
          <p:cNvPicPr>
            <a:picLocks noGrp="1"/>
          </p:cNvPicPr>
          <p:nvPr>
            <p:ph idx="1"/>
          </p:nvPr>
        </p:nvPicPr>
        <p:blipFill>
          <a:blip r:embed="rId5"/>
          <a:srcRect t="24325" r="1390" b="34053"/>
          <a:stretch>
            <a:fillRect/>
          </a:stretch>
        </p:blipFill>
        <p:spPr bwMode="auto">
          <a:xfrm>
            <a:off x="188332" y="2481266"/>
            <a:ext cx="8767335" cy="2250725"/>
          </a:xfrm>
          <a:prstGeom prst="rect">
            <a:avLst/>
          </a:prstGeom>
          <a:ln>
            <a:noFill/>
          </a:ln>
          <a:extLst>
            <a:ext uri="{53640926-AAD7-44D8-BBD7-CCE9431645EC}">
              <a14:shadowObscured xmlns:a14="http://schemas.microsoft.com/office/drawing/2010/main"/>
            </a:ext>
          </a:extLst>
        </p:spPr>
      </p:pic>
    </p:spTree>
  </p:cSld>
  <p:clrMapOvr>
    <a:masterClrMapping/>
  </p:clrMapOvr>
  <p:transition/>
  <p:timing/>
</p:sld>
</file>

<file path=ppt/slides/slide3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E2FB587B-665A-49D0-B681-AB8DA2AE3467}"/>
              </a:ext>
            </a:extLst>
          </p:cNvPr>
          <p:cNvSpPr>
            <a:spLocks noGrp="1"/>
          </p:cNvSpPr>
          <p:nvPr>
            <p:ph type="title"/>
          </p:nvPr>
        </p:nvSpPr>
        <p:spPr>
          <a:xfrm>
            <a:off x="311700" y="91299"/>
            <a:ext cx="8520600" cy="572700"/>
          </a:xfrm>
        </p:spPr>
        <p:txBody>
          <a:bodyPr/>
          <a:lstStyle/>
          <a:p>
            <a:pPr algn="ctr"/>
            <a:r>
              <a:rPr lang="ru-RU" i="1">
                <a:solidFill>
                  <a:srgbClr val="7030A0"/>
                </a:solidFill>
              </a:rPr>
              <a:t>Историко-краеведческий музей</a:t>
            </a:r>
          </a:p>
        </p:txBody>
      </p:sp>
      <p:pic>
        <p:nvPicPr>
          <p:cNvPr id="4" name="Рисунок 3">
            <a:extLst>
              <a:ext uri="{FF2B5EF4-FFF2-40B4-BE49-F238E27FC236}">
                <a16:creationId xmlns:a16="http://schemas.microsoft.com/office/drawing/2014/main" id="{2E7232A5-BEE9-4DF2-A548-84E4BB60B122}"/>
              </a:ext>
            </a:extLst>
          </p:cNvPr>
          <p:cNvPicPr>
            <a:picLocks noChangeAspect="1"/>
          </p:cNvPicPr>
          <p:nvPr/>
        </p:nvPicPr>
        <p:blipFill>
          <a:blip r:embed="rId2"/>
          <a:stretch>
            <a:fillRect/>
          </a:stretch>
        </p:blipFill>
        <p:spPr>
          <a:xfrm>
            <a:off x="0" y="602652"/>
            <a:ext cx="9144000" cy="4529418"/>
          </a:xfrm>
          <a:prstGeom prst="rect">
            <a:avLst/>
          </a:prstGeom>
        </p:spPr>
      </p:pic>
      <p:pic>
        <p:nvPicPr>
          <p:cNvPr id="6" name="Рисунок 5">
            <a:extLst>
              <a:ext uri="{FF2B5EF4-FFF2-40B4-BE49-F238E27FC236}">
                <a16:creationId xmlns:a16="http://schemas.microsoft.com/office/drawing/2014/main" id="{26BD33C4-417A-42E5-A7D3-52A745454405}"/>
              </a:ext>
            </a:extLst>
          </p:cNvPr>
          <p:cNvPicPr>
            <a:picLocks noChangeAspect="1"/>
          </p:cNvPicPr>
          <p:nvPr/>
        </p:nvPicPr>
        <p:blipFill>
          <a:blip r:embed="rId3"/>
          <a:srcRect r="8876"/>
          <a:stretch>
            <a:fillRect/>
          </a:stretch>
        </p:blipFill>
        <p:spPr>
          <a:xfrm>
            <a:off x="6365032" y="3646355"/>
            <a:ext cx="2640628" cy="1485714"/>
          </a:xfrm>
          <a:prstGeom prst="rect">
            <a:avLst/>
          </a:prstGeom>
        </p:spPr>
      </p:pic>
      <p:pic>
        <p:nvPicPr>
          <p:cNvPr id="7" name="Рисунок 6">
            <a:extLst>
              <a:ext uri="{FF2B5EF4-FFF2-40B4-BE49-F238E27FC236}">
                <a16:creationId xmlns:a16="http://schemas.microsoft.com/office/drawing/2014/main" id="{B7F3AF2A-C017-4A4F-8CB2-B13B1C9C42F6}"/>
              </a:ext>
            </a:extLst>
          </p:cNvPr>
          <p:cNvPicPr>
            <a:picLocks noChangeAspect="1"/>
          </p:cNvPicPr>
          <p:nvPr/>
        </p:nvPicPr>
        <p:blipFill>
          <a:blip r:embed="rId4"/>
          <a:stretch>
            <a:fillRect/>
          </a:stretch>
        </p:blipFill>
        <p:spPr>
          <a:xfrm>
            <a:off x="226892" y="663999"/>
            <a:ext cx="2180952" cy="1457143"/>
          </a:xfrm>
          <a:prstGeom prst="rect">
            <a:avLst/>
          </a:prstGeom>
        </p:spPr>
      </p:pic>
      <p:pic>
        <p:nvPicPr>
          <p:cNvPr id="8" name="Рисунок 7">
            <a:extLst>
              <a:ext uri="{FF2B5EF4-FFF2-40B4-BE49-F238E27FC236}">
                <a16:creationId xmlns:a16="http://schemas.microsoft.com/office/drawing/2014/main" id="{FFC4FCA4-1240-4172-B771-55437AAE4E1F}"/>
              </a:ext>
            </a:extLst>
          </p:cNvPr>
          <p:cNvPicPr>
            <a:picLocks noChangeAspect="1"/>
          </p:cNvPicPr>
          <p:nvPr/>
        </p:nvPicPr>
        <p:blipFill>
          <a:blip r:embed="rId5"/>
          <a:stretch>
            <a:fillRect/>
          </a:stretch>
        </p:blipFill>
        <p:spPr>
          <a:xfrm>
            <a:off x="222441" y="2715766"/>
            <a:ext cx="3390476" cy="2257143"/>
          </a:xfrm>
          <a:prstGeom prst="rect">
            <a:avLst/>
          </a:prstGeom>
        </p:spPr>
      </p:pic>
      <p:pic>
        <p:nvPicPr>
          <p:cNvPr id="9" name="Рисунок 8">
            <a:extLst>
              <a:ext uri="{FF2B5EF4-FFF2-40B4-BE49-F238E27FC236}">
                <a16:creationId xmlns:a16="http://schemas.microsoft.com/office/drawing/2014/main" id="{BE00C2CC-C861-418E-BFF0-BE826B7445C9}"/>
              </a:ext>
            </a:extLst>
          </p:cNvPr>
          <p:cNvPicPr>
            <a:picLocks noChangeAspect="1"/>
          </p:cNvPicPr>
          <p:nvPr/>
        </p:nvPicPr>
        <p:blipFill>
          <a:blip r:embed="rId6"/>
          <a:stretch>
            <a:fillRect/>
          </a:stretch>
        </p:blipFill>
        <p:spPr>
          <a:xfrm>
            <a:off x="5280827" y="602651"/>
            <a:ext cx="3697036" cy="2089031"/>
          </a:xfrm>
          <a:prstGeom prst="rect">
            <a:avLst/>
          </a:prstGeom>
        </p:spPr>
      </p:pic>
      <p:sp>
        <p:nvSpPr>
          <p:cNvPr id="10" name="Прямоугольник 9">
            <a:extLst>
              <a:ext uri="{FF2B5EF4-FFF2-40B4-BE49-F238E27FC236}">
                <a16:creationId xmlns:a16="http://schemas.microsoft.com/office/drawing/2014/main" id="{BE3D8379-D2AB-4951-AE9F-E013F6E81B25}"/>
              </a:ext>
            </a:extLst>
          </p:cNvPr>
          <p:cNvSpPr/>
          <p:nvPr/>
        </p:nvSpPr>
        <p:spPr>
          <a:xfrm>
            <a:off x="2407844" y="815727"/>
            <a:ext cx="3024336" cy="1384995"/>
          </a:xfrm>
          <a:prstGeom prst="rect">
            <a:avLst/>
          </a:prstGeom>
        </p:spPr>
        <p:txBody>
          <a:bodyPr wrap="square">
            <a:spAutoFit/>
          </a:bodyPr>
          <a:lstStyle/>
          <a:p>
            <a:r>
              <a:rPr lang="ru-RU" sz="1050" i="1">
                <a:solidFill>
                  <a:srgbClr val="7030A0"/>
                </a:solidFill>
              </a:rPr>
              <a:t>        В 2022 году Мелеузовский историко-краеведческий музей посетило 23 527 человек, в том числе: </a:t>
            </a:r>
          </a:p>
          <a:p>
            <a:pPr algn="just"/>
            <a:r>
              <a:rPr lang="ru-RU" sz="1050" i="1">
                <a:solidFill>
                  <a:srgbClr val="7030A0"/>
                </a:solidFill>
              </a:rPr>
              <a:t>- индивидуальных посещений – 17 793 чел.;</a:t>
            </a:r>
          </a:p>
          <a:p>
            <a:pPr algn="just"/>
            <a:r>
              <a:rPr lang="ru-RU" sz="1050" i="1">
                <a:solidFill>
                  <a:srgbClr val="7030A0"/>
                </a:solidFill>
              </a:rPr>
              <a:t>- экскурсионных посещений – 5734 чел.;</a:t>
            </a:r>
          </a:p>
          <a:p>
            <a:pPr algn="just"/>
            <a:r>
              <a:rPr lang="ru-RU" sz="1050" i="1">
                <a:solidFill>
                  <a:srgbClr val="7030A0"/>
                </a:solidFill>
              </a:rPr>
              <a:t>из числа индивидуальных, </a:t>
            </a:r>
          </a:p>
          <a:p>
            <a:pPr algn="just"/>
            <a:r>
              <a:rPr lang="ru-RU" sz="1050" i="1">
                <a:solidFill>
                  <a:srgbClr val="7030A0"/>
                </a:solidFill>
              </a:rPr>
              <a:t>льготных посещений – 447 чел.. </a:t>
            </a:r>
          </a:p>
          <a:p>
            <a:pPr algn="just"/>
            <a:r>
              <a:rPr lang="ru-RU" sz="1050" i="1">
                <a:solidFill>
                  <a:srgbClr val="7030A0"/>
                </a:solidFill>
              </a:rPr>
              <a:t>       Проведено - 129 экскурсий.</a:t>
            </a:r>
          </a:p>
        </p:txBody>
      </p:sp>
      <p:sp>
        <p:nvSpPr>
          <p:cNvPr id="11" name="Прямоугольник 10">
            <a:extLst>
              <a:ext uri="{FF2B5EF4-FFF2-40B4-BE49-F238E27FC236}">
                <a16:creationId xmlns:a16="http://schemas.microsoft.com/office/drawing/2014/main" id="{98F40AD2-1B0E-42A8-981B-E5E5DA70E4FA}"/>
              </a:ext>
            </a:extLst>
          </p:cNvPr>
          <p:cNvSpPr/>
          <p:nvPr/>
        </p:nvSpPr>
        <p:spPr>
          <a:xfrm>
            <a:off x="3586603" y="2654000"/>
            <a:ext cx="4572000" cy="1323439"/>
          </a:xfrm>
          <a:prstGeom prst="rect">
            <a:avLst/>
          </a:prstGeom>
        </p:spPr>
        <p:txBody>
          <a:bodyPr>
            <a:spAutoFit/>
          </a:bodyPr>
          <a:lstStyle/>
          <a:p>
            <a:r>
              <a:rPr lang="ru-RU" sz="1000" i="1">
                <a:solidFill>
                  <a:srgbClr val="7030A0"/>
                </a:solidFill>
              </a:rPr>
              <a:t>За отчётный период в музее проведено 24 выставки. </a:t>
            </a:r>
          </a:p>
          <a:p>
            <a:r>
              <a:rPr lang="ru-RU" sz="1000" i="1">
                <a:solidFill>
                  <a:srgbClr val="7030A0"/>
                </a:solidFill>
              </a:rPr>
              <a:t>На темы: </a:t>
            </a:r>
          </a:p>
          <a:p>
            <a:r>
              <a:rPr lang="ru-RU" sz="1000" i="1">
                <a:solidFill>
                  <a:srgbClr val="7030A0"/>
                </a:solidFill>
              </a:rPr>
              <a:t>- выставка «Этих дней не молкнет Слава»; </a:t>
            </a:r>
          </a:p>
          <a:p>
            <a:r>
              <a:rPr lang="ru-RU" sz="1000" i="1">
                <a:solidFill>
                  <a:srgbClr val="7030A0"/>
                </a:solidFill>
              </a:rPr>
              <a:t>- выставка «Наши фронтовики», посвященная Дню победы; </a:t>
            </a:r>
          </a:p>
          <a:p>
            <a:pPr marL="171450" indent="-171450">
              <a:buFontTx/>
              <a:buChar char="-"/>
            </a:pPr>
            <a:r>
              <a:rPr lang="ru-RU" sz="1000" i="1">
                <a:solidFill>
                  <a:srgbClr val="7030A0"/>
                </a:solidFill>
              </a:rPr>
              <a:t>экспозиция «Памятники истории, культуры и памятные места Мелеуза», посвященная  «Году народного искусства в РФ»;</a:t>
            </a:r>
          </a:p>
          <a:p>
            <a:pPr marL="171450" indent="-171450">
              <a:buFontTx/>
              <a:buChar char="-"/>
            </a:pPr>
            <a:r>
              <a:rPr lang="ru-RU" sz="1000" i="1">
                <a:solidFill>
                  <a:srgbClr val="7030A0"/>
                </a:solidFill>
              </a:rPr>
              <a:t>выездная выставка «История Мелеуза», </a:t>
            </a:r>
          </a:p>
          <a:p>
            <a:r>
              <a:rPr lang="ru-RU" sz="1000" i="1">
                <a:solidFill>
                  <a:srgbClr val="7030A0"/>
                </a:solidFill>
              </a:rPr>
              <a:t>посвященная «Дню города». </a:t>
            </a:r>
          </a:p>
        </p:txBody>
      </p:sp>
    </p:spTree>
    <p:extLst>
      <p:ext uri="{BB962C8B-B14F-4D97-AF65-F5344CB8AC3E}">
        <p14:creationId xmlns:p14="http://schemas.microsoft.com/office/powerpoint/2010/main" val="2346082515"/>
      </p:ext>
    </p:extLst>
  </p:cSld>
  <p:clrMapOvr>
    <a:masterClrMapping/>
  </p:clrMapOvr>
  <p:transition/>
  <p:timing/>
</p:sld>
</file>

<file path=ppt/slides/slide3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Рисунок 4">
            <a:extLst>
              <a:ext uri="{FF2B5EF4-FFF2-40B4-BE49-F238E27FC236}">
                <a16:creationId xmlns:a16="http://schemas.microsoft.com/office/drawing/2014/main" id="{307FADE6-16A9-4597-A812-5ED95372DCCF}"/>
              </a:ext>
            </a:extLst>
          </p:cNvPr>
          <p:cNvPicPr>
            <a:picLocks noChangeAspect="1"/>
          </p:cNvPicPr>
          <p:nvPr/>
        </p:nvPicPr>
        <p:blipFill>
          <a:blip r:embed="rId2"/>
          <a:stretch>
            <a:fillRect/>
          </a:stretch>
        </p:blipFill>
        <p:spPr>
          <a:xfrm>
            <a:off x="1143000" y="0"/>
            <a:ext cx="6858000" cy="5143500"/>
          </a:xfrm>
          <a:prstGeom prst="rect">
            <a:avLst/>
          </a:prstGeom>
        </p:spPr>
      </p:pic>
      <p:pic>
        <p:nvPicPr>
          <p:cNvPr id="6" name="Рисунок 5">
            <a:extLst>
              <a:ext uri="{FF2B5EF4-FFF2-40B4-BE49-F238E27FC236}">
                <a16:creationId xmlns:a16="http://schemas.microsoft.com/office/drawing/2014/main" id="{E1D55FD0-7BC9-4F13-BFDE-88D38A0347B4}"/>
              </a:ext>
            </a:extLst>
          </p:cNvPr>
          <p:cNvPicPr>
            <a:picLocks noChangeAspect="1"/>
          </p:cNvPicPr>
          <p:nvPr/>
        </p:nvPicPr>
        <p:blipFill>
          <a:blip r:embed="rId3"/>
          <a:stretch>
            <a:fillRect/>
          </a:stretch>
        </p:blipFill>
        <p:spPr>
          <a:xfrm>
            <a:off x="0" y="0"/>
            <a:ext cx="1462607" cy="5143500"/>
          </a:xfrm>
          <a:prstGeom prst="rect">
            <a:avLst/>
          </a:prstGeom>
        </p:spPr>
      </p:pic>
      <p:pic>
        <p:nvPicPr>
          <p:cNvPr id="7" name="Рисунок 6">
            <a:extLst>
              <a:ext uri="{FF2B5EF4-FFF2-40B4-BE49-F238E27FC236}">
                <a16:creationId xmlns:a16="http://schemas.microsoft.com/office/drawing/2014/main" id="{9268A803-73E1-44DA-AFA3-4ED0D331EE49}"/>
              </a:ext>
            </a:extLst>
          </p:cNvPr>
          <p:cNvPicPr>
            <a:picLocks noChangeAspect="1"/>
          </p:cNvPicPr>
          <p:nvPr/>
        </p:nvPicPr>
        <p:blipFill>
          <a:blip r:embed="rId3"/>
          <a:stretch>
            <a:fillRect/>
          </a:stretch>
        </p:blipFill>
        <p:spPr>
          <a:xfrm>
            <a:off x="7681393" y="0"/>
            <a:ext cx="1462607" cy="5143500"/>
          </a:xfrm>
          <a:prstGeom prst="rect">
            <a:avLst/>
          </a:prstGeom>
        </p:spPr>
      </p:pic>
    </p:spTree>
    <p:extLst>
      <p:ext uri="{BB962C8B-B14F-4D97-AF65-F5344CB8AC3E}">
        <p14:creationId xmlns:p14="http://schemas.microsoft.com/office/powerpoint/2010/main" val="4124133104"/>
      </p:ext>
    </p:extLst>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60"/>
        <p:cNvGrpSpPr/>
        <p:nvPr/>
      </p:nvGrpSpPr>
      <p:grpSpPr>
        <a:xfrm>
          <a:off x="0" y="0"/>
          <a:ext cx="0" cy="0"/>
        </a:xfrm>
      </p:grpSpPr>
      <p:pic>
        <p:nvPicPr>
          <p:cNvPr id="61" name="Google Shape;61;p14"/>
          <p:cNvPicPr preferRelativeResize="0"/>
          <p:nvPr/>
        </p:nvPicPr>
        <p:blipFill>
          <a:blip r:embed="rId3">
            <a:alphaModFix/>
          </a:blip>
          <a:stretch>
            <a:fillRect/>
          </a:stretch>
        </p:blipFill>
        <p:spPr>
          <a:xfrm rot="10800000">
            <a:off x="-35397" y="577"/>
            <a:ext cx="9179396" cy="5142342"/>
          </a:xfrm>
          <a:prstGeom prst="rect">
            <a:avLst/>
          </a:prstGeom>
          <a:noFill/>
          <a:ln>
            <a:noFill/>
          </a:ln>
        </p:spPr>
      </p:pic>
      <p:sp>
        <p:nvSpPr>
          <p:cNvPr id="62" name="Google Shape;62;p14"/>
          <p:cNvSpPr txBox="1">
            <a:spLocks noGrp="1"/>
          </p:cNvSpPr>
          <p:nvPr>
            <p:ph type="title"/>
          </p:nvPr>
        </p:nvSpPr>
        <p:spPr>
          <a:xfrm>
            <a:off x="251520" y="123478"/>
            <a:ext cx="8424937" cy="716716"/>
          </a:xfrm>
          <a:prstGeom prst="rect">
            <a:avLst/>
          </a:prstGeom>
        </p:spPr>
        <p:txBody>
          <a:bodyPr spcFirstLastPara="1" wrap="square" lIns="91425" tIns="91425" rIns="91425" bIns="91425" anchor="t" anchorCtr="0">
            <a:noAutofit/>
          </a:bodyPr>
          <a:lstStyle/>
          <a:p>
            <a:pPr lvl="0" algn="ctr"/>
            <a:r>
              <a:rPr lang="ru-RU" sz="1600" i="1">
                <a:solidFill>
                  <a:srgbClr val="7030A0"/>
                </a:solidFill>
              </a:rPr>
              <a:t>Сессия Совета городского поселения город Мелеуз муниципального района </a:t>
            </a:r>
            <a:br>
              <a:rPr lang="ru-RU" sz="1600" i="1">
                <a:solidFill>
                  <a:srgbClr val="7030A0"/>
                </a:solidFill>
              </a:rPr>
            </a:br>
            <a:r>
              <a:rPr lang="ru-RU" sz="1600" i="1">
                <a:solidFill>
                  <a:srgbClr val="7030A0"/>
                </a:solidFill>
              </a:rPr>
              <a:t>Мелеузовский район Республики Башкортостан</a:t>
            </a:r>
            <a:endParaRPr sz="1600" b="1" i="1">
              <a:solidFill>
                <a:srgbClr val="7030A0"/>
              </a:solidFill>
              <a:latin typeface="Apple Chancery" panose="03020702040506060504" pitchFamily="66" charset="0"/>
              <a:ea typeface="Roboto"/>
              <a:cs typeface="Roboto Light"/>
              <a:sym typeface="Roboto"/>
            </a:endParaRPr>
          </a:p>
        </p:txBody>
      </p:sp>
      <p:pic>
        <p:nvPicPr>
          <p:cNvPr id="3" name="Рисунок 2">
            <a:extLst>
              <a:ext uri="{FF2B5EF4-FFF2-40B4-BE49-F238E27FC236}">
                <a16:creationId xmlns:a16="http://schemas.microsoft.com/office/drawing/2014/main" id="{877FD4E1-433F-4151-8D62-8D19E9656D6A}"/>
              </a:ext>
            </a:extLst>
          </p:cNvPr>
          <p:cNvPicPr>
            <a:picLocks noChangeAspect="1"/>
          </p:cNvPicPr>
          <p:nvPr/>
        </p:nvPicPr>
        <p:blipFill>
          <a:blip r:embed="rId4"/>
          <a:stretch>
            <a:fillRect/>
          </a:stretch>
        </p:blipFill>
        <p:spPr>
          <a:xfrm>
            <a:off x="5602236" y="2672449"/>
            <a:ext cx="3389968" cy="2311544"/>
          </a:xfrm>
          <a:prstGeom prst="rect">
            <a:avLst/>
          </a:prstGeom>
        </p:spPr>
      </p:pic>
      <p:pic>
        <p:nvPicPr>
          <p:cNvPr id="4" name="Рисунок 3">
            <a:extLst>
              <a:ext uri="{FF2B5EF4-FFF2-40B4-BE49-F238E27FC236}">
                <a16:creationId xmlns:a16="http://schemas.microsoft.com/office/drawing/2014/main" id="{D3864AB0-F966-4038-AA25-5995A661E451}"/>
              </a:ext>
            </a:extLst>
          </p:cNvPr>
          <p:cNvPicPr>
            <a:picLocks noChangeAspect="1"/>
          </p:cNvPicPr>
          <p:nvPr/>
        </p:nvPicPr>
        <p:blipFill>
          <a:blip r:embed="rId5"/>
          <a:srcRect r="16079"/>
          <a:stretch>
            <a:fillRect/>
          </a:stretch>
        </p:blipFill>
        <p:spPr>
          <a:xfrm>
            <a:off x="4853475" y="699542"/>
            <a:ext cx="3521276" cy="2708804"/>
          </a:xfrm>
          <a:prstGeom prst="rect">
            <a:avLst/>
          </a:prstGeom>
        </p:spPr>
      </p:pic>
      <p:pic>
        <p:nvPicPr>
          <p:cNvPr id="9" name="Объект 13">
            <a:extLst>
              <a:ext uri="{FF2B5EF4-FFF2-40B4-BE49-F238E27FC236}">
                <a16:creationId xmlns:a16="http://schemas.microsoft.com/office/drawing/2014/main" id="{2C8F8EC2-02C1-46E8-A7E7-AB4FEE556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796" y="835173"/>
            <a:ext cx="4636228" cy="3640477"/>
          </a:xfrm>
          <a:prstGeom prst="rect">
            <a:avLst/>
          </a:prstGeom>
        </p:spPr>
      </p:pic>
    </p:spTree>
    <p:extLst>
      <p:ext uri="{BB962C8B-B14F-4D97-AF65-F5344CB8AC3E}">
        <p14:creationId xmlns:p14="http://schemas.microsoft.com/office/powerpoint/2010/main" val="3922633419"/>
      </p:ext>
    </p:extLst>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Google Shape;61;p14">
            <a:extLst>
              <a:ext uri="{FF2B5EF4-FFF2-40B4-BE49-F238E27FC236}">
                <a16:creationId xmlns:a16="http://schemas.microsoft.com/office/drawing/2014/main" id="{83774C2A-B1BF-42B9-BB9B-4848EB793F0B}"/>
              </a:ext>
            </a:extLst>
          </p:cNvPr>
          <p:cNvPicPr preferRelativeResize="0"/>
          <p:nvPr/>
        </p:nvPicPr>
        <p:blipFill>
          <a:blip r:embed="rId2">
            <a:alphaModFix/>
          </a:blip>
          <a:stretch>
            <a:fillRect/>
          </a:stretch>
        </p:blipFill>
        <p:spPr>
          <a:xfrm rot="10800000">
            <a:off x="-6261" y="25409"/>
            <a:ext cx="9143999" cy="5118091"/>
          </a:xfrm>
          <a:prstGeom prst="rect">
            <a:avLst/>
          </a:prstGeom>
          <a:noFill/>
          <a:ln>
            <a:noFill/>
          </a:ln>
        </p:spPr>
      </p:pic>
      <p:sp>
        <p:nvSpPr>
          <p:cNvPr id="6" name="Прямоугольник 5">
            <a:extLst>
              <a:ext uri="{FF2B5EF4-FFF2-40B4-BE49-F238E27FC236}">
                <a16:creationId xmlns:a16="http://schemas.microsoft.com/office/drawing/2014/main" id="{405C1EBE-5747-44C5-88A8-A7C60758C385}"/>
              </a:ext>
            </a:extLst>
          </p:cNvPr>
          <p:cNvSpPr/>
          <p:nvPr/>
        </p:nvSpPr>
        <p:spPr>
          <a:xfrm>
            <a:off x="317266" y="35636"/>
            <a:ext cx="8496944" cy="954107"/>
          </a:xfrm>
          <a:prstGeom prst="rect">
            <a:avLst/>
          </a:prstGeom>
        </p:spPr>
        <p:txBody>
          <a:bodyPr wrap="square">
            <a:spAutoFit/>
          </a:bodyPr>
          <a:lstStyle/>
          <a:p>
            <a:pPr algn="ctr"/>
            <a:r>
              <a:rPr lang="ru-RU" i="1">
                <a:solidFill>
                  <a:srgbClr val="7030A0"/>
                </a:solidFill>
              </a:rPr>
              <a:t>Подводя итоги 2022 года, отметим, что год был наполнен большой созидательной работой, добрыми начинаниями, яркими мероприятиями. Вместе мы строили планы, обустраивали свою малую родину, вкладывали душу и сердце в развитие нашего города.</a:t>
            </a:r>
            <a:br>
              <a:rPr lang="ru-RU" i="1">
                <a:solidFill>
                  <a:srgbClr val="7030A0"/>
                </a:solidFill>
              </a:rPr>
            </a:br>
            <a:endParaRPr lang="ru-RU" i="1">
              <a:solidFill>
                <a:srgbClr val="7030A0"/>
              </a:solidFill>
            </a:endParaRPr>
          </a:p>
        </p:txBody>
      </p:sp>
      <p:pic>
        <p:nvPicPr>
          <p:cNvPr id="10" name="Рисунок 9">
            <a:extLst>
              <a:ext uri="{FF2B5EF4-FFF2-40B4-BE49-F238E27FC236}">
                <a16:creationId xmlns:a16="http://schemas.microsoft.com/office/drawing/2014/main" id="{821F35A9-B415-4059-927A-87572F1BCD21}"/>
              </a:ext>
            </a:extLst>
          </p:cNvPr>
          <p:cNvPicPr>
            <a:picLocks noChangeAspect="1"/>
          </p:cNvPicPr>
          <p:nvPr/>
        </p:nvPicPr>
        <p:blipFill>
          <a:blip r:embed="rId3"/>
          <a:stretch>
            <a:fillRect/>
          </a:stretch>
        </p:blipFill>
        <p:spPr>
          <a:xfrm>
            <a:off x="4606394" y="699542"/>
            <a:ext cx="4345422" cy="2249608"/>
          </a:xfrm>
          <a:prstGeom prst="rect">
            <a:avLst/>
          </a:prstGeom>
        </p:spPr>
      </p:pic>
      <p:pic>
        <p:nvPicPr>
          <p:cNvPr id="12" name="Рисунок 11">
            <a:extLst>
              <a:ext uri="{FF2B5EF4-FFF2-40B4-BE49-F238E27FC236}">
                <a16:creationId xmlns:a16="http://schemas.microsoft.com/office/drawing/2014/main" id="{69491F40-D21D-45CF-97E1-3EF807548240}"/>
              </a:ext>
            </a:extLst>
          </p:cNvPr>
          <p:cNvPicPr>
            <a:picLocks noChangeAspect="1"/>
          </p:cNvPicPr>
          <p:nvPr/>
        </p:nvPicPr>
        <p:blipFill>
          <a:blip r:embed="rId4"/>
          <a:stretch>
            <a:fillRect/>
          </a:stretch>
        </p:blipFill>
        <p:spPr>
          <a:xfrm>
            <a:off x="5364088" y="2810274"/>
            <a:ext cx="2736304" cy="2263773"/>
          </a:xfrm>
          <a:prstGeom prst="rect">
            <a:avLst/>
          </a:prstGeom>
        </p:spPr>
      </p:pic>
      <p:pic>
        <p:nvPicPr>
          <p:cNvPr id="13" name="Рисунок 12">
            <a:extLst>
              <a:ext uri="{FF2B5EF4-FFF2-40B4-BE49-F238E27FC236}">
                <a16:creationId xmlns:a16="http://schemas.microsoft.com/office/drawing/2014/main" id="{02B35FD6-D6A1-4FE5-81F7-9590DB64DB93}"/>
              </a:ext>
            </a:extLst>
          </p:cNvPr>
          <p:cNvPicPr>
            <a:picLocks noChangeAspect="1"/>
          </p:cNvPicPr>
          <p:nvPr/>
        </p:nvPicPr>
        <p:blipFill>
          <a:blip r:embed="rId5"/>
          <a:stretch>
            <a:fillRect/>
          </a:stretch>
        </p:blipFill>
        <p:spPr>
          <a:xfrm>
            <a:off x="30032" y="771550"/>
            <a:ext cx="4968671" cy="3505504"/>
          </a:xfrm>
          <a:prstGeom prst="rect">
            <a:avLst/>
          </a:prstGeom>
        </p:spPr>
      </p:pic>
    </p:spTree>
    <p:extLst>
      <p:ext uri="{BB962C8B-B14F-4D97-AF65-F5344CB8AC3E}">
        <p14:creationId xmlns:p14="http://schemas.microsoft.com/office/powerpoint/2010/main" val="2258090605"/>
      </p:ext>
    </p:extLst>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60"/>
        <p:cNvGrpSpPr/>
        <p:nvPr/>
      </p:nvGrpSpPr>
      <p:grpSpPr>
        <a:xfrm>
          <a:off x="0" y="0"/>
          <a:ext cx="0" cy="0"/>
        </a:xfrm>
      </p:grpSpPr>
      <p:pic>
        <p:nvPicPr>
          <p:cNvPr id="61" name="Google Shape;61;p14"/>
          <p:cNvPicPr preferRelativeResize="0"/>
          <p:nvPr/>
        </p:nvPicPr>
        <p:blipFill>
          <a:blip r:embed="rId3">
            <a:alphaModFix/>
          </a:blip>
          <a:stretch>
            <a:fillRect/>
          </a:stretch>
        </p:blipFill>
        <p:spPr>
          <a:xfrm rot="10800000">
            <a:off x="0" y="27219"/>
            <a:ext cx="9179396" cy="5142342"/>
          </a:xfrm>
          <a:prstGeom prst="rect">
            <a:avLst/>
          </a:prstGeom>
          <a:noFill/>
          <a:ln>
            <a:noFill/>
          </a:ln>
        </p:spPr>
      </p:pic>
      <p:sp>
        <p:nvSpPr>
          <p:cNvPr id="62" name="Google Shape;62;p14"/>
          <p:cNvSpPr txBox="1">
            <a:spLocks noGrp="1"/>
          </p:cNvSpPr>
          <p:nvPr>
            <p:ph type="title"/>
          </p:nvPr>
        </p:nvSpPr>
        <p:spPr>
          <a:xfrm>
            <a:off x="299110" y="-55078"/>
            <a:ext cx="8424937" cy="164594"/>
          </a:xfrm>
          <a:prstGeom prst="rect">
            <a:avLst/>
          </a:prstGeom>
        </p:spPr>
        <p:txBody>
          <a:bodyPr spcFirstLastPara="1" wrap="square" lIns="91425" tIns="91425" rIns="91425" bIns="91425" anchor="t" anchorCtr="0">
            <a:noAutofit/>
          </a:bodyPr>
          <a:lstStyle/>
          <a:p>
            <a:pPr lvl="0" algn="ctr"/>
            <a:r>
              <a:rPr lang="ru-RU" i="1">
                <a:solidFill>
                  <a:srgbClr val="7030A0"/>
                </a:solidFill>
              </a:rPr>
              <a:t>Экологические субботники</a:t>
            </a:r>
            <a:endParaRPr lang="ru-RU" i="1">
              <a:solidFill>
                <a:srgbClr val="7030A0"/>
              </a:solidFill>
              <a:latin typeface="Roboto"/>
              <a:ea typeface="Roboto"/>
              <a:cs typeface="Roboto Light"/>
            </a:endParaRPr>
          </a:p>
        </p:txBody>
      </p:sp>
      <p:pic>
        <p:nvPicPr>
          <p:cNvPr id="3" name="Рисунок 2">
            <a:extLst>
              <a:ext uri="{FF2B5EF4-FFF2-40B4-BE49-F238E27FC236}">
                <a16:creationId xmlns:a16="http://schemas.microsoft.com/office/drawing/2014/main" id="{DFEC1E98-4AD9-4DA7-A7EB-E36E8A8EB858}"/>
              </a:ext>
            </a:extLst>
          </p:cNvPr>
          <p:cNvPicPr>
            <a:picLocks noChangeAspect="1"/>
          </p:cNvPicPr>
          <p:nvPr/>
        </p:nvPicPr>
        <p:blipFill>
          <a:blip r:embed="rId4"/>
          <a:stretch>
            <a:fillRect/>
          </a:stretch>
        </p:blipFill>
        <p:spPr>
          <a:xfrm>
            <a:off x="470992" y="424011"/>
            <a:ext cx="3077140" cy="2091596"/>
          </a:xfrm>
          <a:prstGeom prst="rect">
            <a:avLst/>
          </a:prstGeom>
        </p:spPr>
      </p:pic>
      <p:pic>
        <p:nvPicPr>
          <p:cNvPr id="5" name="Рисунок 4">
            <a:extLst>
              <a:ext uri="{FF2B5EF4-FFF2-40B4-BE49-F238E27FC236}">
                <a16:creationId xmlns:a16="http://schemas.microsoft.com/office/drawing/2014/main" id="{89DA0DF8-3878-4E74-B5F3-E2B5DE5D9714}"/>
              </a:ext>
            </a:extLst>
          </p:cNvPr>
          <p:cNvPicPr>
            <a:picLocks noChangeAspect="1"/>
          </p:cNvPicPr>
          <p:nvPr/>
        </p:nvPicPr>
        <p:blipFill>
          <a:blip r:embed="rId5"/>
          <a:stretch>
            <a:fillRect/>
          </a:stretch>
        </p:blipFill>
        <p:spPr>
          <a:xfrm>
            <a:off x="4932040" y="563761"/>
            <a:ext cx="2970846" cy="1836028"/>
          </a:xfrm>
          <a:prstGeom prst="rect">
            <a:avLst/>
          </a:prstGeom>
        </p:spPr>
      </p:pic>
      <p:pic>
        <p:nvPicPr>
          <p:cNvPr id="6" name="Рисунок 5">
            <a:extLst>
              <a:ext uri="{FF2B5EF4-FFF2-40B4-BE49-F238E27FC236}">
                <a16:creationId xmlns:a16="http://schemas.microsoft.com/office/drawing/2014/main" id="{586FBCA7-E2A5-4100-95C9-78C5A722A570}"/>
              </a:ext>
            </a:extLst>
          </p:cNvPr>
          <p:cNvPicPr>
            <a:picLocks noChangeAspect="1"/>
          </p:cNvPicPr>
          <p:nvPr/>
        </p:nvPicPr>
        <p:blipFill>
          <a:blip r:embed="rId6"/>
          <a:stretch>
            <a:fillRect/>
          </a:stretch>
        </p:blipFill>
        <p:spPr>
          <a:xfrm>
            <a:off x="4399587" y="2464618"/>
            <a:ext cx="4304149" cy="2505980"/>
          </a:xfrm>
          <a:prstGeom prst="rect">
            <a:avLst/>
          </a:prstGeom>
        </p:spPr>
      </p:pic>
      <p:pic>
        <p:nvPicPr>
          <p:cNvPr id="7" name="Рисунок 6">
            <a:extLst>
              <a:ext uri="{FF2B5EF4-FFF2-40B4-BE49-F238E27FC236}">
                <a16:creationId xmlns:a16="http://schemas.microsoft.com/office/drawing/2014/main" id="{662E1208-B7FD-4BA5-8177-2F4CFA773F5E}"/>
              </a:ext>
            </a:extLst>
          </p:cNvPr>
          <p:cNvPicPr>
            <a:picLocks noChangeAspect="1"/>
          </p:cNvPicPr>
          <p:nvPr/>
        </p:nvPicPr>
        <p:blipFill>
          <a:blip r:embed="rId7"/>
          <a:srcRect l="19772" t="7403" r="9713" b="31235"/>
          <a:stretch>
            <a:fillRect/>
          </a:stretch>
        </p:blipFill>
        <p:spPr>
          <a:xfrm>
            <a:off x="179512" y="2505539"/>
            <a:ext cx="3744416" cy="2505980"/>
          </a:xfrm>
          <a:prstGeom prst="rect">
            <a:avLst/>
          </a:prstGeom>
        </p:spPr>
      </p:pic>
    </p:spTree>
    <p:extLst>
      <p:ext uri="{BB962C8B-B14F-4D97-AF65-F5344CB8AC3E}">
        <p14:creationId xmlns:p14="http://schemas.microsoft.com/office/powerpoint/2010/main" val="2575271340"/>
      </p:ext>
    </p:extLst>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98B62F20-A99A-4AD7-9CEB-70354FFF9D5D}"/>
              </a:ext>
            </a:extLst>
          </p:cNvPr>
          <p:cNvSpPr>
            <a:spLocks noGrp="1"/>
          </p:cNvSpPr>
          <p:nvPr>
            <p:ph type="title"/>
          </p:nvPr>
        </p:nvSpPr>
        <p:spPr>
          <a:xfrm>
            <a:off x="311700" y="1"/>
            <a:ext cx="8520600" cy="574624"/>
          </a:xfrm>
        </p:spPr>
        <p:txBody>
          <a:bodyPr/>
          <a:lstStyle/>
          <a:p>
            <a:pPr algn="ctr"/>
            <a:r>
              <a:rPr lang="ru-RU" i="1">
                <a:solidFill>
                  <a:srgbClr val="7030A0"/>
                </a:solidFill>
              </a:rPr>
              <a:t>Бюджет городского поселения город Мелеуз</a:t>
            </a:r>
          </a:p>
        </p:txBody>
      </p:sp>
      <p:sp>
        <p:nvSpPr>
          <p:cNvPr id="3" name="Текст 2">
            <a:extLst>
              <a:ext uri="{FF2B5EF4-FFF2-40B4-BE49-F238E27FC236}">
                <a16:creationId xmlns:a16="http://schemas.microsoft.com/office/drawing/2014/main" id="{982FCD79-63B7-4633-B78F-FA9B4C6F475A}"/>
              </a:ext>
            </a:extLst>
          </p:cNvPr>
          <p:cNvSpPr>
            <a:spLocks noGrp="1"/>
          </p:cNvSpPr>
          <p:nvPr>
            <p:ph type="body" idx="1"/>
          </p:nvPr>
        </p:nvSpPr>
        <p:spPr/>
        <p:txBody>
          <a:bodyPr/>
          <a:lstStyle/>
          <a:p>
            <a:endParaRPr lang="ru-RU"/>
          </a:p>
        </p:txBody>
      </p:sp>
      <p:pic>
        <p:nvPicPr>
          <p:cNvPr id="4" name="Google Shape;61;p14">
            <a:extLst>
              <a:ext uri="{FF2B5EF4-FFF2-40B4-BE49-F238E27FC236}">
                <a16:creationId xmlns:a16="http://schemas.microsoft.com/office/drawing/2014/main" id="{444D84FE-E86F-4A13-BBE9-CA60F62DBC82}"/>
              </a:ext>
            </a:extLst>
          </p:cNvPr>
          <p:cNvPicPr preferRelativeResize="0"/>
          <p:nvPr/>
        </p:nvPicPr>
        <p:blipFill>
          <a:blip r:embed="rId2">
            <a:alphaModFix/>
          </a:blip>
          <a:stretch>
            <a:fillRect/>
          </a:stretch>
        </p:blipFill>
        <p:spPr>
          <a:xfrm rot="10800000">
            <a:off x="0" y="484099"/>
            <a:ext cx="9143999" cy="4659400"/>
          </a:xfrm>
          <a:prstGeom prst="rect">
            <a:avLst/>
          </a:prstGeom>
          <a:noFill/>
          <a:ln>
            <a:noFill/>
          </a:ln>
        </p:spPr>
      </p:pic>
      <p:sp>
        <p:nvSpPr>
          <p:cNvPr id="5" name="Прямоугольник 4">
            <a:extLst>
              <a:ext uri="{FF2B5EF4-FFF2-40B4-BE49-F238E27FC236}">
                <a16:creationId xmlns:a16="http://schemas.microsoft.com/office/drawing/2014/main" id="{2D33C3EB-126A-4995-8A62-1EBF533325EA}"/>
              </a:ext>
            </a:extLst>
          </p:cNvPr>
          <p:cNvSpPr/>
          <p:nvPr/>
        </p:nvSpPr>
        <p:spPr>
          <a:xfrm>
            <a:off x="3707904" y="814001"/>
            <a:ext cx="5338369" cy="3754874"/>
          </a:xfrm>
          <a:prstGeom prst="rect">
            <a:avLst/>
          </a:prstGeom>
        </p:spPr>
        <p:txBody>
          <a:bodyPr wrap="square">
            <a:spAutoFit/>
          </a:bodyPr>
          <a:lstStyle/>
          <a:p>
            <a:pPr algn="just"/>
            <a:r>
              <a:rPr lang="ru-RU" sz="1200" i="1">
                <a:solidFill>
                  <a:srgbClr val="7030A0"/>
                </a:solidFill>
              </a:rPr>
              <a:t>        </a:t>
            </a:r>
            <a:r>
              <a:rPr lang="ru-RU" i="1">
                <a:solidFill>
                  <a:srgbClr val="7030A0"/>
                </a:solidFill>
              </a:rPr>
              <a:t>Бюджет города Мелеуз исполнялся в соответствии с Бюджетным кодексом Российской Федерации, положением о бюджетном процессе и решением Совета «О бюджете городского поселения город Мелеуз муниципального района Мелеузовский район Республики Башкортостан на 2022 и плановый период 2023 и 2024 годов».</a:t>
            </a:r>
          </a:p>
          <a:p>
            <a:pPr algn="just"/>
            <a:r>
              <a:rPr lang="ru-RU" i="1">
                <a:solidFill>
                  <a:srgbClr val="7030A0"/>
                </a:solidFill>
              </a:rPr>
              <a:t>        Налоговые и неналоговые поступления в текущем году составляют – 164 млн. 323 тыс.  руб. Основным налоговым источником является налог на доходы физических лиц, что составляет 73 млн. руб. </a:t>
            </a:r>
          </a:p>
          <a:p>
            <a:pPr algn="just"/>
            <a:r>
              <a:rPr lang="ru-RU" i="1">
                <a:solidFill>
                  <a:srgbClr val="7030A0"/>
                </a:solidFill>
              </a:rPr>
              <a:t>Безвозмездное поступление в бюджет города составил 115 млн. руб., в т.ч.:</a:t>
            </a:r>
          </a:p>
          <a:p>
            <a:pPr algn="just"/>
            <a:r>
              <a:rPr lang="ru-RU" i="1">
                <a:solidFill>
                  <a:srgbClr val="7030A0"/>
                </a:solidFill>
              </a:rPr>
              <a:t>- «Формирование комфортной городской среды» -19 млн. 464 тыс. руб.;</a:t>
            </a:r>
          </a:p>
          <a:p>
            <a:pPr algn="just"/>
            <a:r>
              <a:rPr lang="ru-RU" i="1">
                <a:solidFill>
                  <a:srgbClr val="7030A0"/>
                </a:solidFill>
              </a:rPr>
              <a:t>- «Башкирские дворики» - 15 млн.  руб.;</a:t>
            </a:r>
          </a:p>
          <a:p>
            <a:pPr algn="just"/>
            <a:r>
              <a:rPr lang="ru-RU" i="1">
                <a:solidFill>
                  <a:srgbClr val="7030A0"/>
                </a:solidFill>
              </a:rPr>
              <a:t>- субсидия на дорожное хозяйство и благоустройство территории города - 59 млн. 429 тыс.руб.</a:t>
            </a:r>
            <a:endParaRPr lang="ru-RU" i="1">
              <a:solidFill>
                <a:srgbClr val="7030A0"/>
              </a:solidFill>
              <a:effectLst/>
            </a:endParaRPr>
          </a:p>
        </p:txBody>
      </p:sp>
      <p:pic>
        <p:nvPicPr>
          <p:cNvPr id="8" name="Рисунок 7">
            <a:extLst>
              <a:ext uri="{FF2B5EF4-FFF2-40B4-BE49-F238E27FC236}">
                <a16:creationId xmlns:a16="http://schemas.microsoft.com/office/drawing/2014/main" id="{2B208770-25CE-49BB-A142-DE1BC0AD13FE}"/>
              </a:ext>
            </a:extLst>
          </p:cNvPr>
          <p:cNvPicPr>
            <a:picLocks noChangeAspect="1"/>
          </p:cNvPicPr>
          <p:nvPr/>
        </p:nvPicPr>
        <p:blipFill>
          <a:blip r:embed="rId3"/>
          <a:stretch>
            <a:fillRect/>
          </a:stretch>
        </p:blipFill>
        <p:spPr>
          <a:xfrm>
            <a:off x="297810" y="980318"/>
            <a:ext cx="3312368" cy="3182863"/>
          </a:xfrm>
          <a:prstGeom prst="rect">
            <a:avLst/>
          </a:prstGeom>
        </p:spPr>
      </p:pic>
    </p:spTree>
    <p:extLst>
      <p:ext uri="{BB962C8B-B14F-4D97-AF65-F5344CB8AC3E}">
        <p14:creationId xmlns:p14="http://schemas.microsoft.com/office/powerpoint/2010/main" val="2983539616"/>
      </p:ext>
    </p:extLst>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60"/>
        <p:cNvGrpSpPr/>
        <p:nvPr/>
      </p:nvGrpSpPr>
      <p:grpSpPr>
        <a:xfrm>
          <a:off x="0" y="0"/>
          <a:ext cx="0" cy="0"/>
        </a:xfrm>
      </p:grpSpPr>
      <p:pic>
        <p:nvPicPr>
          <p:cNvPr id="61" name="Google Shape;61;p14"/>
          <p:cNvPicPr preferRelativeResize="0"/>
          <p:nvPr/>
        </p:nvPicPr>
        <p:blipFill>
          <a:blip r:embed="rId3">
            <a:alphaModFix/>
          </a:blip>
          <a:stretch>
            <a:fillRect/>
          </a:stretch>
        </p:blipFill>
        <p:spPr>
          <a:xfrm rot="10800000">
            <a:off x="-35397" y="577"/>
            <a:ext cx="9179396" cy="5142342"/>
          </a:xfrm>
          <a:prstGeom prst="rect">
            <a:avLst/>
          </a:prstGeom>
          <a:noFill/>
          <a:ln>
            <a:noFill/>
          </a:ln>
        </p:spPr>
      </p:pic>
      <p:sp>
        <p:nvSpPr>
          <p:cNvPr id="2" name="Прямоугольник 1">
            <a:extLst>
              <a:ext uri="{FF2B5EF4-FFF2-40B4-BE49-F238E27FC236}">
                <a16:creationId xmlns:a16="http://schemas.microsoft.com/office/drawing/2014/main" id="{206BA1CC-3E3A-430F-BD8F-2726E0769CBB}"/>
              </a:ext>
            </a:extLst>
          </p:cNvPr>
          <p:cNvSpPr/>
          <p:nvPr/>
        </p:nvSpPr>
        <p:spPr>
          <a:xfrm>
            <a:off x="161813" y="51470"/>
            <a:ext cx="8784976" cy="1200329"/>
          </a:xfrm>
          <a:prstGeom prst="rect">
            <a:avLst/>
          </a:prstGeom>
        </p:spPr>
        <p:txBody>
          <a:bodyPr wrap="square">
            <a:spAutoFit/>
          </a:bodyPr>
          <a:lstStyle/>
          <a:p>
            <a:pPr algn="just"/>
            <a:r>
              <a:rPr lang="ru-RU" sz="1200" i="1">
                <a:solidFill>
                  <a:srgbClr val="7030A0"/>
                </a:solidFill>
              </a:rPr>
              <a:t>      Администрация городского поселения город Мелеуз муниципального района Мелеузовский район Республики Башкортостан в своей деятельности  охватывает все основные направления для развития города.</a:t>
            </a:r>
          </a:p>
          <a:p>
            <a:pPr algn="just"/>
            <a:r>
              <a:rPr lang="ru-RU" sz="1200" i="1">
                <a:solidFill>
                  <a:srgbClr val="7030A0"/>
                </a:solidFill>
              </a:rPr>
              <a:t>      Реализовываем проекты благоустройства, ремонтируем дороги, проводим различные мероприятия, праздники и конкурсы. В 2022 году было реализовано сразу несколько проектов благоустройства, отремонтированы дороги, произведена замена светильников старого образца на новые светодиодные светильники наружного освещения и многое другое.</a:t>
            </a:r>
            <a:endParaRPr lang="ru-RU" i="1">
              <a:solidFill>
                <a:srgbClr val="7030A0"/>
              </a:solidFill>
            </a:endParaRPr>
          </a:p>
        </p:txBody>
      </p:sp>
      <p:pic>
        <p:nvPicPr>
          <p:cNvPr id="10" name="Рисунок 9">
            <a:extLst>
              <a:ext uri="{FF2B5EF4-FFF2-40B4-BE49-F238E27FC236}">
                <a16:creationId xmlns:a16="http://schemas.microsoft.com/office/drawing/2014/main" id="{36284ED8-8952-44C0-BF04-DEEE0256AF2C}"/>
              </a:ext>
            </a:extLst>
          </p:cNvPr>
          <p:cNvPicPr>
            <a:picLocks noChangeAspect="1"/>
          </p:cNvPicPr>
          <p:nvPr/>
        </p:nvPicPr>
        <p:blipFill>
          <a:blip r:embed="rId4"/>
          <a:srcRect l="6252" t="15730" r="1293"/>
          <a:stretch>
            <a:fillRect/>
          </a:stretch>
        </p:blipFill>
        <p:spPr>
          <a:xfrm>
            <a:off x="323528" y="1203598"/>
            <a:ext cx="3763230" cy="2283389"/>
          </a:xfrm>
          <a:prstGeom prst="rect">
            <a:avLst/>
          </a:prstGeom>
        </p:spPr>
      </p:pic>
      <p:pic>
        <p:nvPicPr>
          <p:cNvPr id="12" name="Рисунок 11">
            <a:extLst>
              <a:ext uri="{FF2B5EF4-FFF2-40B4-BE49-F238E27FC236}">
                <a16:creationId xmlns:a16="http://schemas.microsoft.com/office/drawing/2014/main" id="{3E47E730-2145-4276-BEFC-81D82E8F4902}"/>
              </a:ext>
            </a:extLst>
          </p:cNvPr>
          <p:cNvPicPr>
            <a:picLocks noChangeAspect="1"/>
          </p:cNvPicPr>
          <p:nvPr/>
        </p:nvPicPr>
        <p:blipFill>
          <a:blip r:embed="rId5"/>
          <a:stretch>
            <a:fillRect/>
          </a:stretch>
        </p:blipFill>
        <p:spPr>
          <a:xfrm>
            <a:off x="3635896" y="2678628"/>
            <a:ext cx="3410585" cy="2274168"/>
          </a:xfrm>
          <a:prstGeom prst="rect">
            <a:avLst/>
          </a:prstGeom>
        </p:spPr>
      </p:pic>
      <p:pic>
        <p:nvPicPr>
          <p:cNvPr id="13" name="Рисунок 12">
            <a:extLst>
              <a:ext uri="{FF2B5EF4-FFF2-40B4-BE49-F238E27FC236}">
                <a16:creationId xmlns:a16="http://schemas.microsoft.com/office/drawing/2014/main" id="{0FA67771-6A7B-45EB-B19A-5EBC6AE8FECC}"/>
              </a:ext>
            </a:extLst>
          </p:cNvPr>
          <p:cNvPicPr>
            <a:picLocks noChangeAspect="1"/>
          </p:cNvPicPr>
          <p:nvPr/>
        </p:nvPicPr>
        <p:blipFill>
          <a:blip r:embed="rId6"/>
          <a:stretch>
            <a:fillRect/>
          </a:stretch>
        </p:blipFill>
        <p:spPr>
          <a:xfrm>
            <a:off x="5601692" y="1100153"/>
            <a:ext cx="3158002" cy="2097206"/>
          </a:xfrm>
          <a:prstGeom prst="rect">
            <a:avLst/>
          </a:prstGeom>
        </p:spPr>
      </p:pic>
    </p:spTree>
    <p:extLst>
      <p:ext uri="{BB962C8B-B14F-4D97-AF65-F5344CB8AC3E}">
        <p14:creationId xmlns:p14="http://schemas.microsoft.com/office/powerpoint/2010/main" val="4018836093"/>
      </p:ext>
    </p:extLst>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4F71ACE0-BF76-410C-9E47-73DFADF78E54}"/>
              </a:ext>
            </a:extLst>
          </p:cNvPr>
          <p:cNvSpPr>
            <a:spLocks noGrp="1"/>
          </p:cNvSpPr>
          <p:nvPr>
            <p:ph type="title"/>
          </p:nvPr>
        </p:nvSpPr>
        <p:spPr>
          <a:xfrm>
            <a:off x="841412" y="-70792"/>
            <a:ext cx="8280920" cy="720080"/>
          </a:xfrm>
        </p:spPr>
        <p:txBody>
          <a:bodyPr/>
          <a:lstStyle/>
          <a:p>
            <a:r>
              <a:rPr lang="ru-RU" sz="2000" i="1">
                <a:solidFill>
                  <a:srgbClr val="7030A0"/>
                </a:solidFill>
              </a:rPr>
              <a:t>                      Ремонт дорог и тротуаров                                                               </a:t>
            </a:r>
            <a:r>
              <a:rPr lang="ru-RU" sz="1800" i="1">
                <a:solidFill>
                  <a:srgbClr val="7030A0"/>
                </a:solidFill>
              </a:rPr>
              <a:t>улица Парковая</a:t>
            </a:r>
          </a:p>
        </p:txBody>
      </p:sp>
      <p:sp>
        <p:nvSpPr>
          <p:cNvPr id="3" name="Текст 2">
            <a:extLst>
              <a:ext uri="{FF2B5EF4-FFF2-40B4-BE49-F238E27FC236}">
                <a16:creationId xmlns:a16="http://schemas.microsoft.com/office/drawing/2014/main" id="{1F3145C0-609E-4E98-8360-E83E0018456C}"/>
              </a:ext>
            </a:extLst>
          </p:cNvPr>
          <p:cNvSpPr>
            <a:spLocks noGrp="1"/>
          </p:cNvSpPr>
          <p:nvPr>
            <p:ph type="body" idx="1"/>
          </p:nvPr>
        </p:nvSpPr>
        <p:spPr/>
        <p:txBody>
          <a:bodyPr/>
          <a:lstStyle/>
          <a:p>
            <a:endParaRPr lang="ru-RU"/>
          </a:p>
        </p:txBody>
      </p:sp>
      <p:pic>
        <p:nvPicPr>
          <p:cNvPr id="4" name="Рисунок 3">
            <a:extLst>
              <a:ext uri="{FF2B5EF4-FFF2-40B4-BE49-F238E27FC236}">
                <a16:creationId xmlns:a16="http://schemas.microsoft.com/office/drawing/2014/main" id="{9D77BECF-438A-49AA-A0DD-EE93DFAAAC84}"/>
              </a:ext>
            </a:extLst>
          </p:cNvPr>
          <p:cNvPicPr>
            <a:picLocks noChangeAspect="1"/>
          </p:cNvPicPr>
          <p:nvPr/>
        </p:nvPicPr>
        <p:blipFill>
          <a:blip r:embed="rId2"/>
          <a:stretch>
            <a:fillRect/>
          </a:stretch>
        </p:blipFill>
        <p:spPr>
          <a:xfrm>
            <a:off x="0" y="631608"/>
            <a:ext cx="9144000" cy="4502405"/>
          </a:xfrm>
          <a:prstGeom prst="rect">
            <a:avLst/>
          </a:prstGeom>
        </p:spPr>
      </p:pic>
      <p:pic>
        <p:nvPicPr>
          <p:cNvPr id="16" name="Рисунок 15">
            <a:extLst>
              <a:ext uri="{FF2B5EF4-FFF2-40B4-BE49-F238E27FC236}">
                <a16:creationId xmlns:a16="http://schemas.microsoft.com/office/drawing/2014/main" id="{06BBE74B-2302-4AFD-B786-1A7900B4B885}"/>
              </a:ext>
            </a:extLst>
          </p:cNvPr>
          <p:cNvPicPr>
            <a:picLocks noChangeAspect="1"/>
          </p:cNvPicPr>
          <p:nvPr/>
        </p:nvPicPr>
        <p:blipFill>
          <a:blip r:embed="rId3"/>
          <a:srcRect l="32150" t="8000"/>
          <a:stretch>
            <a:fillRect/>
          </a:stretch>
        </p:blipFill>
        <p:spPr>
          <a:xfrm>
            <a:off x="179512" y="631608"/>
            <a:ext cx="4460908" cy="4320480"/>
          </a:xfrm>
          <a:prstGeom prst="rect">
            <a:avLst/>
          </a:prstGeom>
        </p:spPr>
      </p:pic>
      <p:sp>
        <p:nvSpPr>
          <p:cNvPr id="17" name="Прямоугольник 16">
            <a:extLst>
              <a:ext uri="{FF2B5EF4-FFF2-40B4-BE49-F238E27FC236}">
                <a16:creationId xmlns:a16="http://schemas.microsoft.com/office/drawing/2014/main" id="{4507991B-872D-4F61-B203-161E795A8776}"/>
              </a:ext>
            </a:extLst>
          </p:cNvPr>
          <p:cNvSpPr/>
          <p:nvPr/>
        </p:nvSpPr>
        <p:spPr>
          <a:xfrm>
            <a:off x="4833005" y="1142857"/>
            <a:ext cx="4032448" cy="2797882"/>
          </a:xfrm>
          <a:prstGeom prst="rect">
            <a:avLst/>
          </a:prstGeom>
        </p:spPr>
        <p:txBody>
          <a:bodyPr wrap="square">
            <a:spAutoFit/>
          </a:bodyPr>
          <a:lstStyle/>
          <a:p>
            <a:pPr indent="450215" algn="just">
              <a:lnSpc>
                <a:spcPct val="115000"/>
              </a:lnSpc>
            </a:pPr>
            <a:r>
              <a:rPr lang="ru-RU" i="1" kern="150">
                <a:solidFill>
                  <a:srgbClr val="7030A0"/>
                </a:solidFill>
                <a:latin typeface="Times New Roman" panose="02020603050405020304" pitchFamily="18" charset="0"/>
                <a:ea typeface="Times New Roman" panose="02020603050405020304" pitchFamily="18" charset="0"/>
              </a:rPr>
              <a:t>На дорожное хозяйство в 2022 году было выделено более 74 млн рублей. По программе «Ремонт автомобильных дорог» на территории города заасфальтировано 42 тысячи квадратных метров дорожного полотна на сумму более 38 млн руб. на участках: Северная объездная дорога, дорога Мелеуз-Химзавод, ул. Первомайская, ул. Лазо, ул. Северная, ул. Цюрупы, ул. Матросова, ул. Элеваторная, ул. Худайбердина, ул. Восточная, ул. Ленина, ул. Доковская, ул. Левонабережная, ул. Совхозная, ул. Лесокомбинатская.</a:t>
            </a:r>
            <a:endParaRPr lang="ru-RU" sz="1100" i="1" kern="15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89596965"/>
      </p:ext>
    </p:extLst>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theme1.xml><?xml version="1.0" encoding="utf-8"?>
<a:theme xmlns:r="http://schemas.openxmlformats.org/officeDocument/2006/relationships"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2.xml><?xml version="1.0" encoding="utf-8"?>
<a:theme xmlns:r="http://schemas.openxmlformats.org/officeDocument/2006/relationships" xmlns:a="http://schemas.openxmlformats.org/drawingml/2006/main" name="Simple Light override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docProps/app.xml><?xml version="1.0" encoding="utf-8"?>
<Properties xmlns:vt="http://schemas.openxmlformats.org/officeDocument/2006/docPropsVTypes" xmlns="http://schemas.openxmlformats.org/officeDocument/2006/extended-properties">
  <Company/>
  <PresentationFormat>On-screen Show (16:9)</PresentationFormat>
  <Paragraphs>84</Paragraphs>
  <Slides>31</Slides>
  <Notes>10</Notes>
  <TotalTime>2400</TotalTime>
  <HiddenSlides>0</HiddenSlides>
  <MMClips>0</MMClips>
  <ScaleCrop>0</ScaleCrop>
  <HeadingPairs>
    <vt:vector baseType="variant" size="6">
      <vt:variant>
        <vt:lpstr>Fonts used</vt:lpstr>
      </vt:variant>
      <vt:variant>
        <vt:i4>7</vt:i4>
      </vt:variant>
      <vt:variant>
        <vt:lpstr>Theme</vt:lpstr>
      </vt:variant>
      <vt:variant>
        <vt:i4>1</vt:i4>
      </vt:variant>
      <vt:variant>
        <vt:lpstr>Slide Titles</vt:lpstr>
      </vt:variant>
      <vt:variant>
        <vt:i4>31</vt:i4>
      </vt:variant>
    </vt:vector>
  </HeadingPairs>
  <TitlesOfParts>
    <vt:vector baseType="lpstr" size="39">
      <vt:lpstr>Arial</vt:lpstr>
      <vt:lpstr>Roboto</vt:lpstr>
      <vt:lpstr>Roboto Light</vt:lpstr>
      <vt:lpstr>Apple Chancery</vt:lpstr>
      <vt:lpstr>Times New Roman</vt:lpstr>
      <vt:lpstr>Cambria</vt:lpstr>
      <vt:lpstr>Angsana New</vt:lpstr>
      <vt:lpstr>Simple Light</vt:lpstr>
      <vt:lpstr>Отчет Главы Администрации городского поселения город Мелеуз муниципального района Мелеузовский район Республики Башкортостан по итогам 2022 года </vt:lpstr>
      <vt:lpstr>Городское поселение город Мелеуз муниципального района Мелеузовский район Республики Башкортостан</vt:lpstr>
      <vt:lpstr>PowerPoint Presentation</vt:lpstr>
      <vt:lpstr>Сессия Совета городского поселения город Мелеуз муниципального района Мелеузовский район Республики Башкортостан</vt:lpstr>
      <vt:lpstr>PowerPoint Presentation</vt:lpstr>
      <vt:lpstr>Экологические субботники</vt:lpstr>
      <vt:lpstr>Бюджет городского поселения город Мелеуз</vt:lpstr>
      <vt:lpstr>PowerPoint Presentation</vt:lpstr>
      <vt:lpstr>                      Ремонт дорог и тротуаров                                                               улица Парковая</vt:lpstr>
      <vt:lpstr>                  Западная объездная дорога</vt:lpstr>
      <vt:lpstr>Замена ограждений по ул. Смоленская, бульвар «Славы»</vt:lpstr>
      <vt:lpstr>Содержание городских улиц и территорий города</vt:lpstr>
      <vt:lpstr>Зимнее содержание территорий ГП город Мелеуз</vt:lpstr>
      <vt:lpstr>PowerPoint Presentation</vt:lpstr>
      <vt:lpstr>В прошедшем году для содержания территории города, республика выделила специализированную коммунальную технику: автосамосвал, погрузчик фронтальный, строительный пневмоколесный одноковшовый, 2 единицы тракторов «Беларус» и навесное оборудование к ним, которая передана предприятию МБУ «Зеленое хозяйство» городского поселения город Мелеуз МР МР РБ </vt:lpstr>
      <vt:lpstr>PowerPoint Presentation</vt:lpstr>
      <vt:lpstr>PowerPoint Presentation</vt:lpstr>
      <vt:lpstr>Мусорная реформа,устройство контейнерных площадок ТКО</vt:lpstr>
      <vt:lpstr>PowerPoint Presentation</vt:lpstr>
      <vt:lpstr>Благоустройство территории ГП г. Мелеуз</vt:lpstr>
      <vt:lpstr>Программа «Башкирские дворики»</vt:lpstr>
      <vt:lpstr>Программа «Формирование комфортной городской среды»</vt:lpstr>
      <vt:lpstr>     Сквер Студенческий</vt:lpstr>
      <vt:lpstr>PowerPoint Presentation</vt:lpstr>
      <vt:lpstr>Победа в VII Всероссийском конкурсе лучших проектов создания комфортной городской среды        в малых городов и исторических поселениях</vt:lpstr>
      <vt:lpstr>PowerPoint Presentation</vt:lpstr>
      <vt:lpstr>PowerPoint Presentation</vt:lpstr>
      <vt:lpstr>Улучшение жилищных условий</vt:lpstr>
      <vt:lpstr>Сфера культуры</vt:lpstr>
      <vt:lpstr>Историко-краеведческий музей</vt:lpstr>
      <vt:lpstr>PowerPoint Presentation</vt:lpstr>
    </vt:vector>
  </TitlesOfParts>
  <LinksUpToDate>0</LinksUpToDate>
  <SharedDoc>0</SharedDoc>
  <HyperlinksChanged>0</HyperlinksChanged>
  <Application>Aspose.Slides for .NET</Application>
  <AppVersion>19.1200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Региональные кадровые проекты как инструмент реализации социальных лифтов</dc:title>
  <dc:creator>Гибадуллин Руслан Рамилович</dc:creator>
  <cp:lastModifiedBy>Пользователь</cp:lastModifiedBy>
  <cp:revision>234</cp:revision>
  <dcterms:modified xsi:type="dcterms:W3CDTF">2023-03-22T12:34:15Z</dcterms:modified>
</cp:coreProperties>
</file>