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90" r:id="rId2"/>
    <p:sldId id="259" r:id="rId3"/>
    <p:sldId id="401" r:id="rId4"/>
    <p:sldId id="402" r:id="rId5"/>
    <p:sldId id="403" r:id="rId6"/>
    <p:sldId id="298" r:id="rId7"/>
    <p:sldId id="405" r:id="rId8"/>
    <p:sldId id="407" r:id="rId9"/>
    <p:sldId id="408" r:id="rId10"/>
    <p:sldId id="409" r:id="rId11"/>
    <p:sldId id="410" r:id="rId12"/>
    <p:sldId id="411" r:id="rId13"/>
    <p:sldId id="412" r:id="rId14"/>
    <p:sldId id="414" r:id="rId15"/>
    <p:sldId id="415" r:id="rId16"/>
    <p:sldId id="416" r:id="rId17"/>
    <p:sldId id="417" r:id="rId18"/>
    <p:sldId id="418" r:id="rId19"/>
    <p:sldId id="419" r:id="rId20"/>
    <p:sldId id="400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A947"/>
    <a:srgbClr val="9E480E"/>
    <a:srgbClr val="FFFF00"/>
    <a:srgbClr val="FFFFFF"/>
    <a:srgbClr val="F7F7F7"/>
    <a:srgbClr val="15210D"/>
    <a:srgbClr val="F29876"/>
    <a:srgbClr val="6DCFF6"/>
    <a:srgbClr val="F26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4266" autoAdjust="0"/>
  </p:normalViewPr>
  <p:slideViewPr>
    <p:cSldViewPr snapToGrid="0" showGuides="1">
      <p:cViewPr varScale="1">
        <p:scale>
          <a:sx n="75" d="100"/>
          <a:sy n="75" d="100"/>
        </p:scale>
        <p:origin x="594" y="48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93893-EE4E-4DB1-8196-A147DDCE2ECB}" type="datetimeFigureOut">
              <a:rPr lang="ru-RU" smtClean="0"/>
              <a:t>пн 27.02.23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17A38-019C-464C-A462-401101DA2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1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8A0C6-1CDB-4577-92E7-5EDBD38E8DD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82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7FEA4FC2-A3F9-43BE-B881-B9B8DD37AF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B2B6BE75-2239-40B9-B405-4FFA8BBD2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4460A832-9777-4B38-BF3F-65D31B39F9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4EC151-AC01-4626-AF56-1A22A72671B3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9DFC926E-B331-4E3D-9377-6F93DC6DBF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id="{80BAB134-C57E-4290-84C9-F351F855E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5CFC2BC6-3FDC-4919-9A2E-218AF3AB1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1pPr>
            <a:lvl2pPr marL="742950" indent="-28575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9pPr>
          </a:lstStyle>
          <a:p>
            <a:fld id="{6098A62C-EC43-475F-931A-08D1617F9B05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10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201703E6-74D4-4A42-A64D-121F8E408C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0601EE61-F1EC-4F36-ACF7-FB6069AA8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A012648-9C85-40CA-BA18-A5766BB4E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CB4F8A-B347-4FDD-9D20-5DC7D3D39BF1}" type="slidenum">
              <a:rPr lang="ru-RU" altLang="ru-RU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id="{8836DC11-80D8-4292-9C7A-271DE41AD6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id="{31A7798B-E0F7-4FD0-B98B-27D302D62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889A4D8B-0FEE-4B81-BFF7-C6FBD736BF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1pPr>
            <a:lvl2pPr marL="742950" indent="-28575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9pPr>
          </a:lstStyle>
          <a:p>
            <a:fld id="{68DA1A15-7EA6-4A19-BBD5-2892610A550D}" type="slidenum"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16</a:t>
            </a:fld>
            <a:endParaRPr lang="ru-RU" altLang="ru-RU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498552D-7093-4BF7-8FE7-FEF5DA6601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C5AA6E-2C76-4F92-9C73-FB201CB8CF75}" type="slidenum">
              <a:rPr lang="ru-RU" altLang="ru-RU"/>
              <a:pPr>
                <a:spcBef>
                  <a:spcPct val="0"/>
                </a:spcBef>
              </a:pPr>
              <a:t>18</a:t>
            </a:fld>
            <a:endParaRPr lang="ru-RU" altLang="ru-RU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7AB49E2-BDBD-4D8C-B834-C696EA7E6C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8037E63C-C85D-4767-9A05-51CD122C8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:a16="http://schemas.microsoft.com/office/drawing/2014/main" id="{569FE9B3-F765-4428-8764-590C76C6FE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>
            <a:extLst>
              <a:ext uri="{FF2B5EF4-FFF2-40B4-BE49-F238E27FC236}">
                <a16:creationId xmlns:a16="http://schemas.microsoft.com/office/drawing/2014/main" id="{F4102B4E-EDC6-49C6-9674-C3B880064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2772" name="Номер слайда 3">
            <a:extLst>
              <a:ext uri="{FF2B5EF4-FFF2-40B4-BE49-F238E27FC236}">
                <a16:creationId xmlns:a16="http://schemas.microsoft.com/office/drawing/2014/main" id="{C9FE5DAB-B71F-46E0-829C-7A508F743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1pPr>
            <a:lvl2pPr marL="742950" indent="-28575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9pPr>
          </a:lstStyle>
          <a:p>
            <a:fld id="{1A4D5E6E-1F10-4785-B0F5-699CDEDAE3AA}" type="slidenum"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19</a:t>
            </a:fld>
            <a:endParaRPr lang="ru-RU" altLang="ru-RU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332E-173A-41F5-8A07-66211547DDB6}" type="datetimeFigureOut">
              <a:rPr lang="ru-RU" smtClean="0"/>
              <a:t>пн 27.02.23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C049-2298-457E-85FB-60950FF3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332E-173A-41F5-8A07-66211547DDB6}" type="datetimeFigureOut">
              <a:rPr lang="ru-RU" smtClean="0"/>
              <a:t>пн 27.02.23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C049-2298-457E-85FB-60950FF3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5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332E-173A-41F5-8A07-66211547DDB6}" type="datetimeFigureOut">
              <a:rPr lang="ru-RU" smtClean="0"/>
              <a:t>пн 27.02.23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C049-2298-457E-85FB-60950FF3A96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7523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332E-173A-41F5-8A07-66211547DDB6}" type="datetimeFigureOut">
              <a:rPr lang="ru-RU" smtClean="0"/>
              <a:t>пн 27.02.23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C049-2298-457E-85FB-60950FF3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9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332E-173A-41F5-8A07-66211547DDB6}" type="datetimeFigureOut">
              <a:rPr lang="ru-RU" smtClean="0"/>
              <a:t>пн 27.02.23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C049-2298-457E-85FB-60950FF3A96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6421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332E-173A-41F5-8A07-66211547DDB6}" type="datetimeFigureOut">
              <a:rPr lang="ru-RU" smtClean="0"/>
              <a:t>пн 27.02.23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C049-2298-457E-85FB-60950FF3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66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332E-173A-41F5-8A07-66211547DDB6}" type="datetimeFigureOut">
              <a:rPr lang="ru-RU" smtClean="0"/>
              <a:t>пн 27.02.23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C049-2298-457E-85FB-60950FF3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7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332E-173A-41F5-8A07-66211547DDB6}" type="datetimeFigureOut">
              <a:rPr lang="ru-RU" smtClean="0"/>
              <a:t>пн 27.02.23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C049-2298-457E-85FB-60950FF3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88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629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550FB-CED5-4B3E-82CF-09F5CCEE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797CA-25DE-43A2-9531-B73C5820B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F2441-4C0F-4635-A74F-218C2AC5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4965-4307-4842-B211-7E544A753C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2945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8BBE6-44E0-4C3C-B6D4-E493CC38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670AA0-7CF8-41CA-958C-5D3DEEF2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958B67-C4E5-4012-B9E9-62D5C165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27F01-50E0-47D2-965E-C838EDD095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120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332E-173A-41F5-8A07-66211547DDB6}" type="datetimeFigureOut">
              <a:rPr lang="ru-RU" smtClean="0"/>
              <a:t>пн 27.02.23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C049-2298-457E-85FB-60950FF3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9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332E-173A-41F5-8A07-66211547DDB6}" type="datetimeFigureOut">
              <a:rPr lang="ru-RU" smtClean="0"/>
              <a:t>пн 27.02.23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C049-2298-457E-85FB-60950FF3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3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332E-173A-41F5-8A07-66211547DDB6}" type="datetimeFigureOut">
              <a:rPr lang="ru-RU" smtClean="0"/>
              <a:t>пн 27.02.23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C049-2298-457E-85FB-60950FF3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9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332E-173A-41F5-8A07-66211547DDB6}" type="datetimeFigureOut">
              <a:rPr lang="ru-RU" smtClean="0"/>
              <a:t>пн 27.02.23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C049-2298-457E-85FB-60950FF3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332E-173A-41F5-8A07-66211547DDB6}" type="datetimeFigureOut">
              <a:rPr lang="ru-RU" smtClean="0"/>
              <a:t>пн 27.02.23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C049-2298-457E-85FB-60950FF3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9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332E-173A-41F5-8A07-66211547DDB6}" type="datetimeFigureOut">
              <a:rPr lang="ru-RU" smtClean="0"/>
              <a:t>пн 27.02.23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C049-2298-457E-85FB-60950FF3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3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332E-173A-41F5-8A07-66211547DDB6}" type="datetimeFigureOut">
              <a:rPr lang="ru-RU" smtClean="0"/>
              <a:t>пн 27.02.23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C049-2298-457E-85FB-60950FF3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0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332E-173A-41F5-8A07-66211547DDB6}" type="datetimeFigureOut">
              <a:rPr lang="ru-RU" smtClean="0"/>
              <a:t>пн 27.02.23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1C049-2298-457E-85FB-60950FF3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F332E-173A-41F5-8A07-66211547DDB6}" type="datetimeFigureOut">
              <a:rPr lang="ru-RU" smtClean="0"/>
              <a:t>пн 27.02.23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A1C049-2298-457E-85FB-60950FF3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2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mailto:54.gpmeleuz@bashkortostan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s://pp.userapi.com/c848536/v848536698/1cf28f/MsSkh83ARe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1" cy="6858000"/>
          </a:xfrm>
          <a:prstGeom prst="rect">
            <a:avLst/>
          </a:prstGeom>
          <a:gradFill>
            <a:gsLst>
              <a:gs pos="4700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6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704162" y="338166"/>
            <a:ext cx="3703088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49"/>
            <a:r>
              <a:rPr lang="ru-RU" sz="152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ГОРОДСКОЕ ПОСЕЛЕНИЕ  </a:t>
            </a:r>
          </a:p>
          <a:p>
            <a:pPr defTabSz="844049"/>
            <a:r>
              <a:rPr lang="ru-RU" sz="152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 МЕЛЕУЗ МУНИЦИПАЛЬНОГО РАЙОНА МЕЛЕУЗОВСКИЙ РАЙОН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30579" y="1301761"/>
            <a:ext cx="9144000" cy="18866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844049"/>
            <a:r>
              <a:rPr lang="ru-RU" sz="2800" b="1" spc="46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 для граждан</a:t>
            </a:r>
          </a:p>
          <a:p>
            <a:pPr algn="ctr" defTabSz="844049"/>
            <a:r>
              <a:rPr lang="ru-RU" sz="2215" b="1" spc="46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проекту бюджета городского поселения город Мелеуз муниципального района Мелеузовский район Республики Башкортостан на 2022 год и плановый период 2023-2024 </a:t>
            </a:r>
            <a:r>
              <a:rPr lang="ru-RU" sz="2215" b="1" spc="46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18" y="3064272"/>
            <a:ext cx="2277323" cy="15202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95" y="3064272"/>
            <a:ext cx="2277323" cy="1520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24" y="3053019"/>
            <a:ext cx="2277323" cy="1520235"/>
          </a:xfrm>
          <a:prstGeom prst="rect">
            <a:avLst/>
          </a:prstGeom>
        </p:spPr>
      </p:pic>
      <p:pic>
        <p:nvPicPr>
          <p:cNvPr id="10242" name="Picture 2" descr="http://1maps.ru/wp-content/uploads/2018/05/Meleuz-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448" y="3064272"/>
            <a:ext cx="2286066" cy="152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0"/>
          <a:stretch/>
        </p:blipFill>
        <p:spPr bwMode="auto">
          <a:xfrm>
            <a:off x="8364449" y="5417120"/>
            <a:ext cx="2303552" cy="144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77289" y="4530592"/>
            <a:ext cx="9144000" cy="7906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</a:t>
            </a:r>
            <a:r>
              <a:rPr lang="ru-RU" altLang="ru-RU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 на получение обратной связи от граждан, которым интересны современные проблемы муниципальных финансов в городском поселении город Мелеуз</a:t>
            </a:r>
            <a:r>
              <a:rPr lang="ru-RU" altLang="ru-RU" sz="1600" i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C14380-E360-4995-AFAC-42A15D622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7" y="2793999"/>
            <a:ext cx="1025525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1ADA4E-859F-4043-8BA3-0B710C01C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7" y="2946399"/>
            <a:ext cx="1025525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">
            <a:extLst>
              <a:ext uri="{FF2B5EF4-FFF2-40B4-BE49-F238E27FC236}">
                <a16:creationId xmlns:a16="http://schemas.microsoft.com/office/drawing/2014/main" id="{B036690D-2AED-4A3D-B648-70A610D17E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630579" cy="152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941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2B9B0-CCC8-406D-B590-8D2CCDEC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641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 безвозмездных поступлений в бюджет  городского  поселения на 2022 год</a:t>
            </a:r>
            <a:b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млн. </a:t>
            </a:r>
            <a:r>
              <a:rPr lang="ru-RU" sz="3200" b="1" i="1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441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  </a:t>
            </a:r>
          </a:p>
        </p:txBody>
      </p:sp>
      <p:graphicFrame>
        <p:nvGraphicFramePr>
          <p:cNvPr id="18435" name="Диаграмма 18">
            <a:extLst>
              <a:ext uri="{FF2B5EF4-FFF2-40B4-BE49-F238E27FC236}">
                <a16:creationId xmlns:a16="http://schemas.microsoft.com/office/drawing/2014/main" id="{83686EDF-C56A-484E-9C7A-CFD0C18A3DA3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1524001" y="2128838"/>
          <a:ext cx="9229725" cy="502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3" imgW="8641012" imgH="4701456" progId="Excel.Chart.8">
                  <p:embed/>
                </p:oleObj>
              </mc:Choice>
              <mc:Fallback>
                <p:oleObj name="Диаграмма" r:id="rId3" imgW="8641012" imgH="4701456" progId="Excel.Chart.8">
                  <p:embed/>
                  <p:pic>
                    <p:nvPicPr>
                      <p:cNvPr id="18435" name="Диаграмма 18">
                        <a:extLst>
                          <a:ext uri="{FF2B5EF4-FFF2-40B4-BE49-F238E27FC236}">
                            <a16:creationId xmlns:a16="http://schemas.microsoft.com/office/drawing/2014/main" id="{83686EDF-C56A-484E-9C7A-CFD0C18A3DA3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128838"/>
                        <a:ext cx="9229725" cy="502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7D8F86A-4ADD-4D04-A20A-EEBFEFD671C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dirty="0">
                <a:solidFill>
                  <a:schemeClr val="tx1"/>
                </a:solidFill>
              </a:rPr>
              <a:t>Расходы бюджета городского поселения город Мелеуз на  </a:t>
            </a:r>
            <a:br>
              <a:rPr lang="ru-RU" altLang="ru-RU" sz="2800" dirty="0">
                <a:solidFill>
                  <a:schemeClr val="tx1"/>
                </a:solidFill>
              </a:rPr>
            </a:br>
            <a:br>
              <a:rPr lang="ru-RU" altLang="ru-RU" sz="2800" dirty="0">
                <a:solidFill>
                  <a:schemeClr val="tx1"/>
                </a:solidFill>
              </a:rPr>
            </a:br>
            <a:r>
              <a:rPr lang="ru-RU" altLang="ru-RU" sz="2800" dirty="0">
                <a:solidFill>
                  <a:schemeClr val="tx1"/>
                </a:solidFill>
              </a:rPr>
              <a:t>2022-2024 г.</a:t>
            </a:r>
          </a:p>
        </p:txBody>
      </p:sp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A74D5CFA-B2CE-4EC4-8DFA-C09787C833E3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2128838" y="1989139"/>
          <a:ext cx="7829550" cy="430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3" imgW="8793584" imgH="4838616" progId="Excel.Chart.8">
                  <p:embed/>
                </p:oleObj>
              </mc:Choice>
              <mc:Fallback>
                <p:oleObj name="Диаграмма" r:id="rId3" imgW="8793584" imgH="4838616" progId="Excel.Chart.8">
                  <p:embed/>
                  <p:pic>
                    <p:nvPicPr>
                      <p:cNvPr id="20483" name="Object 4">
                        <a:extLst>
                          <a:ext uri="{FF2B5EF4-FFF2-40B4-BE49-F238E27FC236}">
                            <a16:creationId xmlns:a16="http://schemas.microsoft.com/office/drawing/2014/main" id="{A74D5CFA-B2CE-4EC4-8DFA-C09787C833E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1989139"/>
                        <a:ext cx="7829550" cy="430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3DD302-E22F-4E60-850C-E1FEC0C7A962}"/>
              </a:ext>
            </a:extLst>
          </p:cNvPr>
          <p:cNvSpPr/>
          <p:nvPr/>
        </p:nvSpPr>
        <p:spPr>
          <a:xfrm>
            <a:off x="2513014" y="260350"/>
            <a:ext cx="8027987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по разделу национальная экономика на 2022 год </a:t>
            </a:r>
          </a:p>
          <a:p>
            <a:pPr algn="ctr">
              <a:defRPr/>
            </a:pP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64 721 тыс. руб. </a:t>
            </a:r>
          </a:p>
        </p:txBody>
      </p:sp>
      <p:graphicFrame>
        <p:nvGraphicFramePr>
          <p:cNvPr id="22531" name="Диаграмма 19">
            <a:extLst>
              <a:ext uri="{FF2B5EF4-FFF2-40B4-BE49-F238E27FC236}">
                <a16:creationId xmlns:a16="http://schemas.microsoft.com/office/drawing/2014/main" id="{031A9D5E-5375-4F5D-AEF2-8FD99CE9D59E}"/>
              </a:ext>
            </a:extLst>
          </p:cNvPr>
          <p:cNvGraphicFramePr>
            <a:graphicFrameLocks/>
          </p:cNvGraphicFramePr>
          <p:nvPr/>
        </p:nvGraphicFramePr>
        <p:xfrm>
          <a:off x="2987675" y="2011364"/>
          <a:ext cx="6148388" cy="421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6126480" imgH="4206240" progId="Excel.Chart.8">
                  <p:embed/>
                </p:oleObj>
              </mc:Choice>
              <mc:Fallback>
                <p:oleObj name="Диаграмма" r:id="rId2" imgW="6126480" imgH="4206240" progId="Excel.Chart.8">
                  <p:embed/>
                  <p:pic>
                    <p:nvPicPr>
                      <p:cNvPr id="22531" name="Диаграмма 19">
                        <a:extLst>
                          <a:ext uri="{FF2B5EF4-FFF2-40B4-BE49-F238E27FC236}">
                            <a16:creationId xmlns:a16="http://schemas.microsoft.com/office/drawing/2014/main" id="{031A9D5E-5375-4F5D-AEF2-8FD99CE9D59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011364"/>
                        <a:ext cx="6148388" cy="42179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2" name="Рисунок 20">
            <a:extLst>
              <a:ext uri="{FF2B5EF4-FFF2-40B4-BE49-F238E27FC236}">
                <a16:creationId xmlns:a16="http://schemas.microsoft.com/office/drawing/2014/main" id="{38AF4E01-D273-46DF-8BF2-A5E2C398E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5516564"/>
            <a:ext cx="21336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Group 2">
            <a:extLst>
              <a:ext uri="{FF2B5EF4-FFF2-40B4-BE49-F238E27FC236}">
                <a16:creationId xmlns:a16="http://schemas.microsoft.com/office/drawing/2014/main" id="{0986ADCB-53DC-4853-82FC-B8682053A743}"/>
              </a:ext>
            </a:extLst>
          </p:cNvPr>
          <p:cNvGraphicFramePr>
            <a:graphicFrameLocks noGrp="1"/>
          </p:cNvGraphicFramePr>
          <p:nvPr/>
        </p:nvGraphicFramePr>
        <p:xfrm>
          <a:off x="1766889" y="1341438"/>
          <a:ext cx="8497887" cy="3332162"/>
        </p:xfrm>
        <a:graphic>
          <a:graphicData uri="http://schemas.openxmlformats.org/drawingml/2006/table">
            <a:tbl>
              <a:tblPr/>
              <a:tblGrid>
                <a:gridCol w="7115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98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  <a:endParaRPr kumimoji="0" 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Times New Roman" pitchFamily="18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CC"/>
                        </a:gs>
                        <a:gs pos="10000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CC"/>
                        </a:gs>
                        <a:gs pos="10000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2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Текущий ремонт асфальтобетонных покрытий и элементов обустройства дороги 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33821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8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Содержание действующих сетей автомобильных дорог общего пользования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1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Прочие работы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8815" name="AutoShape 31">
            <a:extLst>
              <a:ext uri="{FF2B5EF4-FFF2-40B4-BE49-F238E27FC236}">
                <a16:creationId xmlns:a16="http://schemas.microsoft.com/office/drawing/2014/main" id="{63F9A5F7-D661-49E9-A24C-C1BB0AFDF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26" y="404814"/>
            <a:ext cx="8964613" cy="936625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r>
              <a:rPr lang="ru-RU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хозяйство </a:t>
            </a:r>
            <a:br>
              <a:rPr lang="ru-RU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- 54821 тыс. руб.</a:t>
            </a:r>
            <a:endParaRPr lang="ru-RU" sz="2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816" name="Rectangle 32">
            <a:extLst>
              <a:ext uri="{FF2B5EF4-FFF2-40B4-BE49-F238E27FC236}">
                <a16:creationId xmlns:a16="http://schemas.microsoft.com/office/drawing/2014/main" id="{C8D70403-8EEA-4394-BE40-72164930C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1" y="6521450"/>
            <a:ext cx="68262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9B2E830-5CBE-4E2A-90B5-D65486760099}"/>
              </a:ext>
            </a:extLst>
          </p:cNvPr>
          <p:cNvGraphicFramePr>
            <a:graphicFrameLocks noGrp="1"/>
          </p:cNvGraphicFramePr>
          <p:nvPr/>
        </p:nvGraphicFramePr>
        <p:xfrm>
          <a:off x="1774825" y="4652963"/>
          <a:ext cx="8497888" cy="792162"/>
        </p:xfrm>
        <a:graphic>
          <a:graphicData uri="http://schemas.openxmlformats.org/drawingml/2006/table">
            <a:tbl>
              <a:tblPr/>
              <a:tblGrid>
                <a:gridCol w="7129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1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Субсидия для МБУ «Зеленое хозяйство»</a:t>
                      </a:r>
                    </a:p>
                  </a:txBody>
                  <a:tcPr marL="91450" marR="91450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>
            <a:extLst>
              <a:ext uri="{FF2B5EF4-FFF2-40B4-BE49-F238E27FC236}">
                <a16:creationId xmlns:a16="http://schemas.microsoft.com/office/drawing/2014/main" id="{01900058-6137-4C08-A067-3CBE85F00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01" y="260350"/>
            <a:ext cx="8748713" cy="1081088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99FF99">
                  <a:gamma/>
                  <a:shade val="46275"/>
                  <a:invGamma/>
                </a:srgbClr>
              </a:gs>
              <a:gs pos="50000">
                <a:srgbClr val="99FF99"/>
              </a:gs>
              <a:gs pos="100000">
                <a:srgbClr val="99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sz="20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хозяйство-</a:t>
            </a:r>
          </a:p>
          <a:p>
            <a:pPr marL="342900" indent="-342900" algn="ctr">
              <a:defRPr/>
            </a:pPr>
            <a:r>
              <a:rPr lang="ru-RU" sz="20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92 504 тыс. руб.</a:t>
            </a:r>
          </a:p>
        </p:txBody>
      </p:sp>
      <p:sp>
        <p:nvSpPr>
          <p:cNvPr id="116739" name="AutoShape 3">
            <a:extLst>
              <a:ext uri="{FF2B5EF4-FFF2-40B4-BE49-F238E27FC236}">
                <a16:creationId xmlns:a16="http://schemas.microsoft.com/office/drawing/2014/main" id="{307078CD-6747-4884-8A22-10D4458DE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4652964"/>
            <a:ext cx="71438" cy="714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40" name="AutoShape 4">
            <a:extLst>
              <a:ext uri="{FF2B5EF4-FFF2-40B4-BE49-F238E27FC236}">
                <a16:creationId xmlns:a16="http://schemas.microsoft.com/office/drawing/2014/main" id="{53FB2493-A640-4818-9AE6-3A632E11B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1489076"/>
            <a:ext cx="2016125" cy="1762125"/>
          </a:xfrm>
          <a:prstGeom prst="plaque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вопросы</a:t>
            </a:r>
          </a:p>
          <a:p>
            <a:pPr marL="342900" indent="-342900"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области ЖКХ</a:t>
            </a:r>
          </a:p>
        </p:txBody>
      </p:sp>
      <p:sp>
        <p:nvSpPr>
          <p:cNvPr id="116742" name="AutoShape 6">
            <a:extLst>
              <a:ext uri="{FF2B5EF4-FFF2-40B4-BE49-F238E27FC236}">
                <a16:creationId xmlns:a16="http://schemas.microsoft.com/office/drawing/2014/main" id="{F4D188AF-8E28-4585-A33C-072B771F9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1489075"/>
            <a:ext cx="3240087" cy="1728788"/>
          </a:xfrm>
          <a:prstGeom prst="plaque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Благоустройство</a:t>
            </a:r>
          </a:p>
        </p:txBody>
      </p:sp>
      <p:sp>
        <p:nvSpPr>
          <p:cNvPr id="116744" name="AutoShape 8">
            <a:extLst>
              <a:ext uri="{FF2B5EF4-FFF2-40B4-BE49-F238E27FC236}">
                <a16:creationId xmlns:a16="http://schemas.microsoft.com/office/drawing/2014/main" id="{D9E4B194-6AE2-4241-B828-1A406B64F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88" y="3357563"/>
            <a:ext cx="431800" cy="1079500"/>
          </a:xfrm>
          <a:prstGeom prst="downArrow">
            <a:avLst>
              <a:gd name="adj1" fmla="val 50000"/>
              <a:gd name="adj2" fmla="val 6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46" name="AutoShape 10">
            <a:extLst>
              <a:ext uri="{FF2B5EF4-FFF2-40B4-BE49-F238E27FC236}">
                <a16:creationId xmlns:a16="http://schemas.microsoft.com/office/drawing/2014/main" id="{81850603-CE19-4B38-B8B3-34BE8F8AE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3278188"/>
            <a:ext cx="431800" cy="1079500"/>
          </a:xfrm>
          <a:prstGeom prst="downArrow">
            <a:avLst>
              <a:gd name="adj1" fmla="val 50000"/>
              <a:gd name="adj2" fmla="val 6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48" name="AutoShape 12">
            <a:extLst>
              <a:ext uri="{FF2B5EF4-FFF2-40B4-BE49-F238E27FC236}">
                <a16:creationId xmlns:a16="http://schemas.microsoft.com/office/drawing/2014/main" id="{158AFC69-68E6-4570-B1FE-C0B1E306C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4652964"/>
            <a:ext cx="71438" cy="714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50" name="AutoShape 14">
            <a:extLst>
              <a:ext uri="{FF2B5EF4-FFF2-40B4-BE49-F238E27FC236}">
                <a16:creationId xmlns:a16="http://schemas.microsoft.com/office/drawing/2014/main" id="{BA1652DB-5307-4B8B-9301-E8FFC63AB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459" y="4652963"/>
            <a:ext cx="2011567" cy="134343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127000">
              <a:srgbClr val="92D050"/>
            </a:glow>
          </a:effectLst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21 034</a:t>
            </a:r>
          </a:p>
          <a:p>
            <a:pPr marL="342900" indent="-342900"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тыс. руб.</a:t>
            </a:r>
          </a:p>
        </p:txBody>
      </p:sp>
      <p:sp>
        <p:nvSpPr>
          <p:cNvPr id="116752" name="AutoShape 16">
            <a:extLst>
              <a:ext uri="{FF2B5EF4-FFF2-40B4-BE49-F238E27FC236}">
                <a16:creationId xmlns:a16="http://schemas.microsoft.com/office/drawing/2014/main" id="{3EC873EB-30B3-4965-8EBF-54108F6E9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809" y="4652963"/>
            <a:ext cx="2880321" cy="134343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127000">
              <a:schemeClr val="accent4"/>
            </a:glow>
          </a:effectLst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67 209,2</a:t>
            </a:r>
          </a:p>
          <a:p>
            <a:pPr marL="342900" indent="-342900"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116753" name="AutoShape 17">
            <a:extLst>
              <a:ext uri="{FF2B5EF4-FFF2-40B4-BE49-F238E27FC236}">
                <a16:creationId xmlns:a16="http://schemas.microsoft.com/office/drawing/2014/main" id="{BB45C889-B7A5-4C22-814A-AEB6C552A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9" y="3357564"/>
            <a:ext cx="73025" cy="142875"/>
          </a:xfrm>
          <a:prstGeom prst="downArrow">
            <a:avLst>
              <a:gd name="adj1" fmla="val 50000"/>
              <a:gd name="adj2" fmla="val 48913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57" name="Text Box 21">
            <a:extLst>
              <a:ext uri="{FF2B5EF4-FFF2-40B4-BE49-F238E27FC236}">
                <a16:creationId xmlns:a16="http://schemas.microsoft.com/office/drawing/2014/main" id="{1514DF65-B8C8-4429-B3A5-A6D4C563F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17" y="6513514"/>
            <a:ext cx="34496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24593" name="Рисунок 1">
            <a:extLst>
              <a:ext uri="{FF2B5EF4-FFF2-40B4-BE49-F238E27FC236}">
                <a16:creationId xmlns:a16="http://schemas.microsoft.com/office/drawing/2014/main" id="{BCF66D58-D5D7-42A1-B2D7-0B1A7CE87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1489076"/>
            <a:ext cx="22320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Рисунок 2">
            <a:extLst>
              <a:ext uri="{FF2B5EF4-FFF2-40B4-BE49-F238E27FC236}">
                <a16:creationId xmlns:a16="http://schemas.microsoft.com/office/drawing/2014/main" id="{9070C7B6-0750-4981-902C-8D60E2C7F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338513"/>
            <a:ext cx="469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A5DEAB-1822-452E-81BD-B769CD2B7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216" y="4652963"/>
            <a:ext cx="2160240" cy="1343435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>
            <a:extLst>
              <a:ext uri="{FF2B5EF4-FFF2-40B4-BE49-F238E27FC236}">
                <a16:creationId xmlns:a16="http://schemas.microsoft.com/office/drawing/2014/main" id="{65240945-728D-4C2A-BC57-35172F249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88914"/>
            <a:ext cx="8964613" cy="936625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r>
              <a:rPr lang="ru-RU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Жилищное хозяйство                   - 4 261 тыс.руб.</a:t>
            </a:r>
            <a:endParaRPr lang="ru-RU" sz="2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7792" name="Group 32">
            <a:extLst>
              <a:ext uri="{FF2B5EF4-FFF2-40B4-BE49-F238E27FC236}">
                <a16:creationId xmlns:a16="http://schemas.microsoft.com/office/drawing/2014/main" id="{A60E6F83-095D-4884-8B5E-0625FF2FBDF8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774825" y="1844676"/>
          <a:ext cx="8497888" cy="4019551"/>
        </p:xfrm>
        <a:graphic>
          <a:graphicData uri="http://schemas.openxmlformats.org/drawingml/2006/table">
            <a:tbl>
              <a:tblPr/>
              <a:tblGrid>
                <a:gridCol w="7162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81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Times New Roman" pitchFamily="18" charset="0"/>
                      </a:endParaRPr>
                    </a:p>
                  </a:txBody>
                  <a:tcPr marL="91442" marR="91442"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CC"/>
                        </a:gs>
                        <a:gs pos="10000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442" marR="91442"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CC"/>
                        </a:gs>
                        <a:gs pos="10000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 Взносы на капитальный ремонт жилищного фонда в доле муниципальной собственности в многоквартирных домах</a:t>
                      </a:r>
                    </a:p>
                  </a:txBody>
                  <a:tcPr marL="91442" marR="91442"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7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Субсидия на проведение капитального ремонта общего имущества МКД</a:t>
                      </a:r>
                    </a:p>
                  </a:txBody>
                  <a:tcPr marL="91442" marR="91442"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7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Мероприятия в области жилищного хозяйства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 CYR" charset="-52"/>
                        <a:cs typeface="Times New Roman" pitchFamily="18" charset="0"/>
                      </a:endParaRPr>
                    </a:p>
                  </a:txBody>
                  <a:tcPr marL="91442" marR="91442"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7789" name="Rectangle 29">
            <a:extLst>
              <a:ext uri="{FF2B5EF4-FFF2-40B4-BE49-F238E27FC236}">
                <a16:creationId xmlns:a16="http://schemas.microsoft.com/office/drawing/2014/main" id="{425409E4-5F08-4B06-ACA6-02869EDAE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1" y="6521450"/>
            <a:ext cx="68262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40" name="Group 32">
            <a:extLst>
              <a:ext uri="{FF2B5EF4-FFF2-40B4-BE49-F238E27FC236}">
                <a16:creationId xmlns:a16="http://schemas.microsoft.com/office/drawing/2014/main" id="{C3712230-A7AF-4BF8-978A-2AE197E8432F}"/>
              </a:ext>
            </a:extLst>
          </p:cNvPr>
          <p:cNvGraphicFramePr>
            <a:graphicFrameLocks noGrp="1"/>
          </p:cNvGraphicFramePr>
          <p:nvPr/>
        </p:nvGraphicFramePr>
        <p:xfrm>
          <a:off x="1846263" y="1158875"/>
          <a:ext cx="8464550" cy="4516440"/>
        </p:xfrm>
        <a:graphic>
          <a:graphicData uri="http://schemas.openxmlformats.org/drawingml/2006/table">
            <a:tbl>
              <a:tblPr/>
              <a:tblGrid>
                <a:gridCol w="7086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41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5E5E"/>
                        </a:gs>
                        <a:gs pos="50000">
                          <a:srgbClr val="FFCCCC"/>
                        </a:gs>
                        <a:gs pos="100000">
                          <a:srgbClr val="765E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5E5E"/>
                        </a:gs>
                        <a:gs pos="50000">
                          <a:srgbClr val="FFCCCC"/>
                        </a:gs>
                        <a:gs pos="100000">
                          <a:srgbClr val="765E5E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9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</a:rPr>
                        <a:t>Содержание в чистоте территорий и  прочие расходы по благоустройству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4575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5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Эксплуатационно-техническое обслуживание сетей уличного освещения, поставка электроэнергии на уличное освещение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 CYR" charset="-52"/>
                        <a:cs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8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Субсидия МБУ «Зеленое хозяйство»</a:t>
                      </a: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17425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7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Субсидия МБУ «Ритуал»</a:t>
                      </a:r>
                      <a:endParaRPr kumimoji="0" 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3609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9836" name="AutoShape 28">
            <a:extLst>
              <a:ext uri="{FF2B5EF4-FFF2-40B4-BE49-F238E27FC236}">
                <a16:creationId xmlns:a16="http://schemas.microsoft.com/office/drawing/2014/main" id="{ECB01852-1716-4B7B-B083-486805610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8964613" cy="1125538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r>
              <a:rPr lang="ru-RU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 и другие вопросы в области ЖКХ                  – 88 243,2 тыс.руб.</a:t>
            </a:r>
            <a:endParaRPr lang="ru-RU" sz="2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841" name="Rectangle 33">
            <a:extLst>
              <a:ext uri="{FF2B5EF4-FFF2-40B4-BE49-F238E27FC236}">
                <a16:creationId xmlns:a16="http://schemas.microsoft.com/office/drawing/2014/main" id="{C39F5680-7F8A-4B05-B6A1-BDAB4B80D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1" y="6521450"/>
            <a:ext cx="68262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>
            <a:extLst>
              <a:ext uri="{FF2B5EF4-FFF2-40B4-BE49-F238E27FC236}">
                <a16:creationId xmlns:a16="http://schemas.microsoft.com/office/drawing/2014/main" id="{AF12C0E7-7E47-4D40-8917-B39E1FFF5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6" y="1695451"/>
            <a:ext cx="101282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Рисунок 4">
            <a:extLst>
              <a:ext uri="{FF2B5EF4-FFF2-40B4-BE49-F238E27FC236}">
                <a16:creationId xmlns:a16="http://schemas.microsoft.com/office/drawing/2014/main" id="{699340BC-FCCE-4955-BF0F-ADB40F50B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5767388"/>
            <a:ext cx="7175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7">
            <a:extLst>
              <a:ext uri="{FF2B5EF4-FFF2-40B4-BE49-F238E27FC236}">
                <a16:creationId xmlns:a16="http://schemas.microsoft.com/office/drawing/2014/main" id="{4EA04E83-6E5A-40CF-9E4D-47409B052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38464"/>
            <a:ext cx="4014788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8">
            <a:extLst>
              <a:ext uri="{FF2B5EF4-FFF2-40B4-BE49-F238E27FC236}">
                <a16:creationId xmlns:a16="http://schemas.microsoft.com/office/drawing/2014/main" id="{3E83D2E1-FBC8-4D5D-956F-86E63FD021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800726"/>
            <a:ext cx="6985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Рисунок 9">
            <a:extLst>
              <a:ext uri="{FF2B5EF4-FFF2-40B4-BE49-F238E27FC236}">
                <a16:creationId xmlns:a16="http://schemas.microsoft.com/office/drawing/2014/main" id="{2AEE2FF8-6619-4336-92FB-9D2189B91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5800726"/>
            <a:ext cx="8429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C2AA61B-EB08-44FC-90D3-CD2FDDF6E01A}"/>
              </a:ext>
            </a:extLst>
          </p:cNvPr>
          <p:cNvSpPr/>
          <p:nvPr/>
        </p:nvSpPr>
        <p:spPr>
          <a:xfrm>
            <a:off x="2049463" y="336551"/>
            <a:ext cx="8120062" cy="525463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2215"/>
              </a:lnSpc>
              <a:spcAft>
                <a:spcPts val="388"/>
              </a:spcAft>
              <a:defRPr/>
            </a:pPr>
            <a:r>
              <a:rPr lang="ru" sz="1754" b="1" i="1" dirty="0">
                <a:solidFill>
                  <a:srgbClr val="0000FE"/>
                </a:solidFill>
                <a:latin typeface="Times New Roman"/>
              </a:rPr>
              <a:t>Расходы на муниципальные программы, направленные на формирование современной городской среды и «Башкирские дворики» </a:t>
            </a:r>
          </a:p>
          <a:p>
            <a:pPr algn="ctr">
              <a:lnSpc>
                <a:spcPts val="2215"/>
              </a:lnSpc>
              <a:spcAft>
                <a:spcPts val="388"/>
              </a:spcAft>
              <a:defRPr/>
            </a:pPr>
            <a:r>
              <a:rPr lang="ru" sz="1754" b="1" i="1" dirty="0">
                <a:solidFill>
                  <a:srgbClr val="0000FE"/>
                </a:solidFill>
                <a:latin typeface="Times New Roman"/>
              </a:rPr>
              <a:t>в городском поселении  город Мелеуз на 2022 год  41 634 тыс. руб.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6C04D40-ACAB-434F-8D00-51132BE1EE66}"/>
              </a:ext>
            </a:extLst>
          </p:cNvPr>
          <p:cNvSpPr/>
          <p:nvPr/>
        </p:nvSpPr>
        <p:spPr>
          <a:xfrm>
            <a:off x="2135188" y="2860676"/>
            <a:ext cx="1873250" cy="1217613"/>
          </a:xfrm>
          <a:prstGeom prst="rect">
            <a:avLst/>
          </a:prstGeom>
        </p:spPr>
        <p:txBody>
          <a:bodyPr lIns="0" tIns="0" rIns="0" bIns="0" anchor="ctr"/>
          <a:lstStyle/>
          <a:p>
            <a:pPr indent="562722" algn="just">
              <a:lnSpc>
                <a:spcPts val="1551"/>
              </a:lnSpc>
              <a:defRPr/>
            </a:pPr>
            <a:endParaRPr lang="ru" sz="1292" dirty="0">
              <a:solidFill>
                <a:srgbClr val="0000FE"/>
              </a:solidFill>
              <a:latin typeface="Times New Roman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485003B-60D8-4FDD-9411-F6143AEA31FB}"/>
              </a:ext>
            </a:extLst>
          </p:cNvPr>
          <p:cNvSpPr/>
          <p:nvPr/>
        </p:nvSpPr>
        <p:spPr>
          <a:xfrm>
            <a:off x="3033714" y="1743075"/>
            <a:ext cx="6554787" cy="1022350"/>
          </a:xfrm>
          <a:prstGeom prst="rect">
            <a:avLst/>
          </a:prstGeom>
          <a:solidFill>
            <a:srgbClr val="CCFFFF"/>
          </a:solidFill>
        </p:spPr>
        <p:txBody>
          <a:bodyPr lIns="0" tIns="0" rIns="0" bIns="0"/>
          <a:lstStyle/>
          <a:p>
            <a:pPr algn="ctr">
              <a:lnSpc>
                <a:spcPts val="1551"/>
              </a:lnSpc>
              <a:defRPr/>
            </a:pPr>
            <a:r>
              <a:rPr lang="ru" sz="1292" dirty="0">
                <a:solidFill>
                  <a:srgbClr val="0000FE"/>
                </a:solidFill>
                <a:latin typeface="Times New Roman"/>
              </a:rPr>
              <a:t>Муниципальная программа </a:t>
            </a:r>
          </a:p>
          <a:p>
            <a:pPr algn="ctr">
              <a:lnSpc>
                <a:spcPts val="1551"/>
              </a:lnSpc>
              <a:defRPr/>
            </a:pPr>
            <a:r>
              <a:rPr lang="ru" sz="1292" dirty="0">
                <a:solidFill>
                  <a:srgbClr val="0000FE"/>
                </a:solidFill>
                <a:latin typeface="Times New Roman"/>
              </a:rPr>
              <a:t>«Формирование современной городской среды»</a:t>
            </a:r>
          </a:p>
          <a:p>
            <a:pPr algn="ctr">
              <a:lnSpc>
                <a:spcPts val="1551"/>
              </a:lnSpc>
              <a:defRPr/>
            </a:pPr>
            <a:endParaRPr lang="ru" sz="1292" dirty="0">
              <a:solidFill>
                <a:srgbClr val="0000FE"/>
              </a:solidFill>
              <a:latin typeface="Times New Roman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D5A8795-00B8-4211-8A5B-4506DD560992}"/>
              </a:ext>
            </a:extLst>
          </p:cNvPr>
          <p:cNvSpPr/>
          <p:nvPr/>
        </p:nvSpPr>
        <p:spPr>
          <a:xfrm>
            <a:off x="5305426" y="2832101"/>
            <a:ext cx="5362575" cy="1903413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r>
              <a:rPr lang="ru" b="1" i="1" dirty="0">
                <a:solidFill>
                  <a:srgbClr val="0000FE"/>
                </a:solidFill>
                <a:latin typeface="Times New Roman"/>
              </a:rPr>
              <a:t>«Формирование современной городской среды» – 39 млн. 934 т.р., в том числе: </a:t>
            </a:r>
          </a:p>
          <a:p>
            <a:pPr>
              <a:defRPr/>
            </a:pPr>
            <a:r>
              <a:rPr lang="ru" b="1" i="1" dirty="0">
                <a:solidFill>
                  <a:srgbClr val="FF0000"/>
                </a:solidFill>
                <a:latin typeface="Times New Roman"/>
              </a:rPr>
              <a:t>Федеральный бюджет – 37 175,5</a:t>
            </a:r>
          </a:p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/>
              </a:rPr>
              <a:t>Р</a:t>
            </a:r>
            <a:r>
              <a:rPr lang="ru" b="1" i="1" dirty="0">
                <a:solidFill>
                  <a:srgbClr val="FF0000"/>
                </a:solidFill>
                <a:latin typeface="Times New Roman"/>
              </a:rPr>
              <a:t>еспубликанский бюджет – 758,7</a:t>
            </a:r>
          </a:p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/>
              </a:rPr>
              <a:t>М</a:t>
            </a:r>
            <a:r>
              <a:rPr lang="ru" b="1" i="1" dirty="0">
                <a:solidFill>
                  <a:srgbClr val="FF0000"/>
                </a:solidFill>
                <a:latin typeface="Times New Roman"/>
              </a:rPr>
              <a:t>естный бюджет – 2000,0</a:t>
            </a:r>
          </a:p>
          <a:p>
            <a:pPr>
              <a:lnSpc>
                <a:spcPts val="1617"/>
              </a:lnSpc>
              <a:spcBef>
                <a:spcPts val="2520"/>
              </a:spcBef>
              <a:spcAft>
                <a:spcPts val="775"/>
              </a:spcAft>
              <a:defRPr/>
            </a:pPr>
            <a:endParaRPr lang="ru" sz="1292" b="1" dirty="0">
              <a:solidFill>
                <a:srgbClr val="0000FE"/>
              </a:solidFill>
              <a:latin typeface="Times New Roman"/>
            </a:endParaRPr>
          </a:p>
          <a:p>
            <a:pPr>
              <a:lnSpc>
                <a:spcPts val="1617"/>
              </a:lnSpc>
              <a:spcBef>
                <a:spcPts val="2520"/>
              </a:spcBef>
              <a:spcAft>
                <a:spcPts val="775"/>
              </a:spcAft>
              <a:defRPr/>
            </a:pPr>
            <a:endParaRPr lang="ru" sz="1292" b="1" dirty="0">
              <a:solidFill>
                <a:srgbClr val="0000FE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6">
            <a:extLst>
              <a:ext uri="{FF2B5EF4-FFF2-40B4-BE49-F238E27FC236}">
                <a16:creationId xmlns:a16="http://schemas.microsoft.com/office/drawing/2014/main" id="{F2035937-E5A5-45D0-9E9A-28DBBB6D4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117" y="6513514"/>
            <a:ext cx="34496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4584" name="AutoShape 8">
            <a:extLst>
              <a:ext uri="{FF2B5EF4-FFF2-40B4-BE49-F238E27FC236}">
                <a16:creationId xmlns:a16="http://schemas.microsoft.com/office/drawing/2014/main" id="{5B65B2B1-08B7-459F-9D8E-B8F5C27B5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60350"/>
            <a:ext cx="9144000" cy="865188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FFFF"/>
          </a:solidFill>
          <a:ln cap="flat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altLang="ru-RU" sz="2800">
                <a:solidFill>
                  <a:srgbClr val="003399"/>
                </a:solidFill>
              </a:rPr>
              <a:t>Культура -40 790 тыс. руб.</a:t>
            </a:r>
          </a:p>
        </p:txBody>
      </p:sp>
      <p:sp>
        <p:nvSpPr>
          <p:cNvPr id="24587" name="AutoShape 11">
            <a:extLst>
              <a:ext uri="{FF2B5EF4-FFF2-40B4-BE49-F238E27FC236}">
                <a16:creationId xmlns:a16="http://schemas.microsoft.com/office/drawing/2014/main" id="{31522A48-873C-4598-B811-EBDF9D630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4" y="1773239"/>
            <a:ext cx="3152775" cy="2217737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ГОРОДСКОЙ</a:t>
            </a:r>
          </a:p>
          <a:p>
            <a:pPr marL="342900" indent="-342900"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ДВОРЕЦ</a:t>
            </a:r>
          </a:p>
          <a:p>
            <a:pPr marL="342900" indent="-342900"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КУЛЬТУРЫ</a:t>
            </a:r>
          </a:p>
        </p:txBody>
      </p:sp>
      <p:sp>
        <p:nvSpPr>
          <p:cNvPr id="24588" name="AutoShape 12">
            <a:extLst>
              <a:ext uri="{FF2B5EF4-FFF2-40B4-BE49-F238E27FC236}">
                <a16:creationId xmlns:a16="http://schemas.microsoft.com/office/drawing/2014/main" id="{BF1199E6-46F7-494A-BCA0-B1D795E25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1766889"/>
            <a:ext cx="3357562" cy="2224087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</a:t>
            </a:r>
          </a:p>
        </p:txBody>
      </p:sp>
      <p:sp>
        <p:nvSpPr>
          <p:cNvPr id="24592" name="AutoShape 16">
            <a:extLst>
              <a:ext uri="{FF2B5EF4-FFF2-40B4-BE49-F238E27FC236}">
                <a16:creationId xmlns:a16="http://schemas.microsoft.com/office/drawing/2014/main" id="{A763138E-5A79-4C8A-B13D-D9C01F78E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1" y="4071939"/>
            <a:ext cx="360363" cy="936625"/>
          </a:xfrm>
          <a:prstGeom prst="downArrow">
            <a:avLst>
              <a:gd name="adj1" fmla="val 50000"/>
              <a:gd name="adj2" fmla="val 64978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endParaRPr lang="ru-RU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94" name="AutoShape 18">
            <a:extLst>
              <a:ext uri="{FF2B5EF4-FFF2-40B4-BE49-F238E27FC236}">
                <a16:creationId xmlns:a16="http://schemas.microsoft.com/office/drawing/2014/main" id="{4F30D825-1EF3-433F-A09C-192EBA2F8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7976" y="4071939"/>
            <a:ext cx="360363" cy="936625"/>
          </a:xfrm>
          <a:prstGeom prst="downArrow">
            <a:avLst>
              <a:gd name="adj1" fmla="val 50000"/>
              <a:gd name="adj2" fmla="val 64978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endParaRPr lang="ru-RU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97" name="AutoShape 21">
            <a:extLst>
              <a:ext uri="{FF2B5EF4-FFF2-40B4-BE49-F238E27FC236}">
                <a16:creationId xmlns:a16="http://schemas.microsoft.com/office/drawing/2014/main" id="{CBE65A63-601B-46EB-B3B0-FBBB869C6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4" y="5381625"/>
            <a:ext cx="1368425" cy="935038"/>
          </a:xfrm>
          <a:prstGeom prst="flowChartPreparation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3174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 algn="ctr">
              <a:defRPr/>
            </a:pPr>
            <a:r>
              <a:rPr lang="ru-RU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endParaRPr lang="ru-RU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99" name="AutoShape 23">
            <a:extLst>
              <a:ext uri="{FF2B5EF4-FFF2-40B4-BE49-F238E27FC236}">
                <a16:creationId xmlns:a16="http://schemas.microsoft.com/office/drawing/2014/main" id="{0457E9D6-CB7E-4542-834A-50925D225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639" y="5348289"/>
            <a:ext cx="1368425" cy="935037"/>
          </a:xfrm>
          <a:prstGeom prst="flowChartPreparation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37616</a:t>
            </a:r>
          </a:p>
          <a:p>
            <a:pPr marL="342900" indent="-342900" algn="ctr">
              <a:defRPr/>
            </a:pP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FBB6CC8-FB36-4CC6-92BF-EE316089544C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95438" y="333375"/>
            <a:ext cx="9072562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</a:rPr>
              <a:t>Перечень муниципальных программ городского поселения город Мелеуз муниципального района Мелеузовский район на 2022-2024 годы</a:t>
            </a:r>
          </a:p>
        </p:txBody>
      </p:sp>
      <p:graphicFrame>
        <p:nvGraphicFramePr>
          <p:cNvPr id="15845" name="Group 485">
            <a:extLst>
              <a:ext uri="{FF2B5EF4-FFF2-40B4-BE49-F238E27FC236}">
                <a16:creationId xmlns:a16="http://schemas.microsoft.com/office/drawing/2014/main" id="{EA689064-3B05-4F53-BF27-5B253A365877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595439" y="1196975"/>
          <a:ext cx="8893175" cy="7120000"/>
        </p:xfrm>
        <a:graphic>
          <a:graphicData uri="http://schemas.openxmlformats.org/drawingml/2006/table">
            <a:tbl>
              <a:tblPr/>
              <a:tblGrid>
                <a:gridCol w="468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7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marL="91443" marR="9144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г.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2023г.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г.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43" marR="9144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"Дорожное хозяйство и транспортное обслуживание городского поселения город Мелеуз муниципального района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Мелеузовский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 Республики Башкортостан"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61821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63319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68311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8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1443" marR="9144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"Модернизация и реформирование жилищно-коммунального хозяйства городского поселения город Мелеуз муниципального района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Мелеузовский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 Республики Башкортостан"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7216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4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1443" marR="9144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"Благоустройство территорий городского поселения город Мелеуз муниципального района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Мелеузовский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 Республики Башкортостан"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47609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47609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47609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0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1443" marR="9144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 «Формирования  современной городской среды  в городском поселения город Мелеуз муниципального района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Мелеузовский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 Республики Башкортостан на 2018-2024 годы"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39934,2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37934,2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37934,2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1443" marR="9144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"Развитие культуры в городском поселении город Мелеуз муниципального района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Мелеузовский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 Республики Башкортостан "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40790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40490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40790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1443" marR="9144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"Развитие муниципальной службы в городском поселении город Мелеуз муниципального района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Мелеузовский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 Республики Башкортостан "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13547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13547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13547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6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1443" marR="9144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 «Реализация проектов по комплексному благоустройству дворовых территорий  городского поселения город Мелеуз муниципального района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Мелеузовский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 Республики Башкортостан «Башкирские дворики»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1700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1700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1700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0043" name="Rectangle 123">
            <a:extLst>
              <a:ext uri="{FF2B5EF4-FFF2-40B4-BE49-F238E27FC236}">
                <a16:creationId xmlns:a16="http://schemas.microsoft.com/office/drawing/2014/main" id="{FEB3441C-DB18-4910-A4EE-397EA764505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9120189" y="476251"/>
            <a:ext cx="1368425" cy="7207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тыс. руб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>
            <a:extLst>
              <a:ext uri="{FF2B5EF4-FFF2-40B4-BE49-F238E27FC236}">
                <a16:creationId xmlns:a16="http://schemas.microsoft.com/office/drawing/2014/main" id="{AB3C9E25-B942-4A5A-88BA-70E8ADE1C5D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0" y="31863"/>
            <a:ext cx="12192000" cy="5702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809"/>
              </a:lnSpc>
            </a:pPr>
            <a:r>
              <a:rPr lang="ru-RU" sz="3200" dirty="0">
                <a:solidFill>
                  <a:srgbClr val="FF0000"/>
                </a:solidFill>
                <a:cs typeface="IJBNRB+FranklinGothic-Book"/>
              </a:rPr>
              <a:t>Что такое бюджет</a:t>
            </a:r>
          </a:p>
        </p:txBody>
      </p:sp>
      <p:sp>
        <p:nvSpPr>
          <p:cNvPr id="26" name="object 41">
            <a:extLst>
              <a:ext uri="{FF2B5EF4-FFF2-40B4-BE49-F238E27FC236}">
                <a16:creationId xmlns:a16="http://schemas.microsoft.com/office/drawing/2014/main" id="{D3D9033A-2AC6-4BC0-B72F-028974EB3254}"/>
              </a:ext>
            </a:extLst>
          </p:cNvPr>
          <p:cNvSpPr txBox="1"/>
          <p:nvPr/>
        </p:nvSpPr>
        <p:spPr>
          <a:xfrm>
            <a:off x="6794810" y="1447800"/>
            <a:ext cx="4152590" cy="193899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ru-RU" b="0" i="0" dirty="0">
                <a:solidFill>
                  <a:srgbClr val="FF0000"/>
                </a:solidFill>
                <a:effectLst/>
                <a:latin typeface="YS Text"/>
              </a:rPr>
              <a:t>Бюджет - форма образования и</a:t>
            </a:r>
          </a:p>
          <a:p>
            <a:pPr algn="l"/>
            <a:r>
              <a:rPr lang="ru-RU" b="0" i="0" dirty="0">
                <a:solidFill>
                  <a:srgbClr val="FF0000"/>
                </a:solidFill>
                <a:effectLst/>
                <a:latin typeface="YS Text"/>
              </a:rPr>
              <a:t>расходования денежных средств,</a:t>
            </a:r>
          </a:p>
          <a:p>
            <a:pPr algn="l"/>
            <a:r>
              <a:rPr lang="ru-RU" b="0" i="0" dirty="0">
                <a:solidFill>
                  <a:srgbClr val="FF0000"/>
                </a:solidFill>
                <a:effectLst/>
                <a:latin typeface="YS Text"/>
              </a:rPr>
              <a:t>предназначенных для финансового</a:t>
            </a:r>
          </a:p>
          <a:p>
            <a:pPr algn="l"/>
            <a:r>
              <a:rPr lang="ru-RU" b="0" i="0" dirty="0">
                <a:solidFill>
                  <a:srgbClr val="FF0000"/>
                </a:solidFill>
                <a:effectLst/>
                <a:latin typeface="YS Text"/>
              </a:rPr>
              <a:t>обеспечения задач и функций</a:t>
            </a:r>
          </a:p>
          <a:p>
            <a:pPr algn="l"/>
            <a:r>
              <a:rPr lang="ru-RU" b="0" i="0" dirty="0">
                <a:solidFill>
                  <a:srgbClr val="FF0000"/>
                </a:solidFill>
                <a:effectLst/>
                <a:latin typeface="YS Text"/>
              </a:rPr>
              <a:t>государства и местного</a:t>
            </a:r>
          </a:p>
          <a:p>
            <a:pPr algn="l"/>
            <a:r>
              <a:rPr lang="ru-RU" b="0" i="0" dirty="0">
                <a:solidFill>
                  <a:srgbClr val="FF0000"/>
                </a:solidFill>
                <a:effectLst/>
                <a:latin typeface="YS Text"/>
              </a:rPr>
              <a:t>самоуправления (Бюджетный кодекс</a:t>
            </a:r>
          </a:p>
          <a:p>
            <a:pPr algn="l"/>
            <a:r>
              <a:rPr lang="ru-RU" b="0" i="0" dirty="0">
                <a:solidFill>
                  <a:srgbClr val="FF0000"/>
                </a:solidFill>
                <a:effectLst/>
                <a:latin typeface="YS Text"/>
              </a:rPr>
              <a:t>РФ).</a:t>
            </a:r>
          </a:p>
        </p:txBody>
      </p:sp>
      <p:sp>
        <p:nvSpPr>
          <p:cNvPr id="35" name="object 41">
            <a:extLst>
              <a:ext uri="{FF2B5EF4-FFF2-40B4-BE49-F238E27FC236}">
                <a16:creationId xmlns:a16="http://schemas.microsoft.com/office/drawing/2014/main" id="{B0D432E6-72A5-47CA-8806-EBB7445458B1}"/>
              </a:ext>
            </a:extLst>
          </p:cNvPr>
          <p:cNvSpPr txBox="1"/>
          <p:nvPr/>
        </p:nvSpPr>
        <p:spPr>
          <a:xfrm>
            <a:off x="1168400" y="4527036"/>
            <a:ext cx="492760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ru-RU" b="0" i="0" dirty="0">
                <a:solidFill>
                  <a:srgbClr val="FF0000"/>
                </a:solidFill>
                <a:effectLst/>
                <a:latin typeface="YS Text"/>
              </a:rPr>
              <a:t>Для выполнения своих задач</a:t>
            </a:r>
          </a:p>
          <a:p>
            <a:pPr algn="l"/>
            <a:r>
              <a:rPr lang="ru-RU" b="0" i="0" dirty="0">
                <a:solidFill>
                  <a:srgbClr val="FF0000"/>
                </a:solidFill>
                <a:effectLst/>
                <a:latin typeface="YS Text"/>
              </a:rPr>
              <a:t>муниципальному образованию</a:t>
            </a:r>
          </a:p>
          <a:p>
            <a:pPr algn="l"/>
            <a:r>
              <a:rPr lang="ru-RU" b="0" i="0" dirty="0">
                <a:solidFill>
                  <a:srgbClr val="FF0000"/>
                </a:solidFill>
                <a:effectLst/>
                <a:latin typeface="YS Text"/>
              </a:rPr>
              <a:t>необходим бюджет, который</a:t>
            </a:r>
          </a:p>
          <a:p>
            <a:pPr algn="l"/>
            <a:r>
              <a:rPr lang="ru-RU" b="0" i="0" dirty="0">
                <a:solidFill>
                  <a:srgbClr val="FF0000"/>
                </a:solidFill>
                <a:effectLst/>
                <a:latin typeface="YS Text"/>
              </a:rPr>
              <a:t>формируется за счет сбора налогов и</a:t>
            </a:r>
          </a:p>
          <a:p>
            <a:pPr algn="l"/>
            <a:r>
              <a:rPr lang="ru-RU" b="0" i="0" dirty="0">
                <a:solidFill>
                  <a:srgbClr val="FF0000"/>
                </a:solidFill>
                <a:effectLst/>
                <a:latin typeface="YS Text"/>
              </a:rPr>
              <a:t>других платежей, направляемых на</a:t>
            </a:r>
          </a:p>
          <a:p>
            <a:pPr algn="l"/>
            <a:r>
              <a:rPr lang="ru-RU" b="0" i="0" dirty="0">
                <a:solidFill>
                  <a:srgbClr val="FF0000"/>
                </a:solidFill>
                <a:effectLst/>
                <a:latin typeface="YS Text"/>
              </a:rPr>
              <a:t>финансирование бюджетных</a:t>
            </a:r>
          </a:p>
          <a:p>
            <a:pPr algn="l"/>
            <a:r>
              <a:rPr lang="ru-RU" b="0" i="0" dirty="0">
                <a:solidFill>
                  <a:srgbClr val="FF0000"/>
                </a:solidFill>
                <a:effectLst/>
                <a:latin typeface="YS Text"/>
              </a:rPr>
              <a:t>расходов.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227C8D3-990C-446D-A0C0-92E568DE6B00}"/>
              </a:ext>
            </a:extLst>
          </p:cNvPr>
          <p:cNvGrpSpPr/>
          <p:nvPr/>
        </p:nvGrpSpPr>
        <p:grpSpPr>
          <a:xfrm>
            <a:off x="413061" y="-125150"/>
            <a:ext cx="6381749" cy="4902200"/>
            <a:chOff x="1513318" y="136155"/>
            <a:chExt cx="6659082" cy="3841525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2C957345-E217-4AA7-A127-802356E1C147}"/>
                </a:ext>
              </a:extLst>
            </p:cNvPr>
            <p:cNvGrpSpPr/>
            <p:nvPr/>
          </p:nvGrpSpPr>
          <p:grpSpPr>
            <a:xfrm>
              <a:off x="1513318" y="136155"/>
              <a:ext cx="6659082" cy="3841525"/>
              <a:chOff x="1513318" y="136155"/>
              <a:chExt cx="6659082" cy="3841525"/>
            </a:xfrm>
          </p:grpSpPr>
          <p:pic>
            <p:nvPicPr>
              <p:cNvPr id="19" name="Picture 2" descr="http://clipart-library.com/img/527316.gif">
                <a:extLst>
                  <a:ext uri="{FF2B5EF4-FFF2-40B4-BE49-F238E27FC236}">
                    <a16:creationId xmlns:a16="http://schemas.microsoft.com/office/drawing/2014/main" id="{035DED4C-C85A-4532-B245-2968710805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36155"/>
                <a:ext cx="6659082" cy="3841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B9BB29-61C3-4AD6-B632-87EFB58BBFFF}"/>
                  </a:ext>
                </a:extLst>
              </p:cNvPr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7E8169-7864-4B24-8555-63A6F2DD3406}"/>
                  </a:ext>
                </a:extLst>
              </p:cNvPr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8F7BB0-B5D3-446A-BD6C-5F4B20AA5983}"/>
                  </a:ext>
                </a:extLst>
              </p:cNvPr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70B378E-5F86-4A77-9752-F76AFD459F2D}"/>
                </a:ext>
              </a:extLst>
            </p:cNvPr>
            <p:cNvSpPr/>
            <p:nvPr/>
          </p:nvSpPr>
          <p:spPr>
            <a:xfrm>
              <a:off x="1616322" y="2492896"/>
              <a:ext cx="1731543" cy="361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2400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DA60CB18-405A-453C-860A-131F1653978D}"/>
                </a:ext>
              </a:extLst>
            </p:cNvPr>
            <p:cNvSpPr/>
            <p:nvPr/>
          </p:nvSpPr>
          <p:spPr>
            <a:xfrm>
              <a:off x="6300192" y="2492895"/>
              <a:ext cx="192759" cy="361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0012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206A8F31-6CDC-4577-B0C3-34D447131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592067"/>
              </p:ext>
            </p:extLst>
          </p:nvPr>
        </p:nvGraphicFramePr>
        <p:xfrm>
          <a:off x="1166191" y="4268766"/>
          <a:ext cx="10324935" cy="2054521"/>
        </p:xfrm>
        <a:graphic>
          <a:graphicData uri="http://schemas.openxmlformats.org/drawingml/2006/table">
            <a:tbl>
              <a:tblPr firstRow="1" bandRow="1"/>
              <a:tblGrid>
                <a:gridCol w="2131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3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861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 Наши контакты:</a:t>
                      </a: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27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Адрес</a:t>
                      </a: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4538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Республика Башкортостан, г. Мелеуз ,</a:t>
                      </a:r>
                      <a:r>
                        <a:rPr lang="ru-RU" sz="1200" b="0" i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ул.Воровского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д.4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Телефон</a:t>
                      </a: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(34764) 3-74-32      (34764) 3-73-57</a:t>
                      </a: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86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Е-</a:t>
                      </a:r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mail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54.gpmeleuz@bashkortostan.ru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3305" marR="63305" marT="31652" marB="3165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01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Официальный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 сайт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https://meleuzadm.ru/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02265913"/>
                  </a:ext>
                </a:extLst>
              </a:tr>
              <a:tr h="36401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Мы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 в социальных сетях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https://vk.com/club209088784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8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График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 работы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Понедельник-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Courier New" panose="02070309020205020404" pitchFamily="49" charset="0"/>
                        </a:rPr>
                        <a:t>Пятница: с 8-00 до 17-00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63305" marR="63305" marT="31652" marB="3165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pattFill prst="pct7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55FB69C3-DDB1-4FCF-84F7-A18FDE146EF1}"/>
              </a:ext>
            </a:extLst>
          </p:cNvPr>
          <p:cNvSpPr txBox="1"/>
          <p:nvPr/>
        </p:nvSpPr>
        <p:spPr>
          <a:xfrm>
            <a:off x="1553379" y="2027104"/>
            <a:ext cx="9055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2986"/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Segoe Print" panose="02000600000000000000" pitchFamily="2" charset="0"/>
              </a:rPr>
              <a:t>Спасибо за внимание! </a:t>
            </a:r>
          </a:p>
          <a:p>
            <a:pPr algn="ctr" defTabSz="372986"/>
            <a:endParaRPr lang="ru-RU" sz="1200" dirty="0">
              <a:solidFill>
                <a:srgbClr val="1F497D">
                  <a:lumMod val="50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2" descr="C:\Users\User\Desktop\Конкурс ГП\logo2.png">
            <a:extLst>
              <a:ext uri="{FF2B5EF4-FFF2-40B4-BE49-F238E27FC236}">
                <a16:creationId xmlns:a16="http://schemas.microsoft.com/office/drawing/2014/main" id="{BE5D4F3F-C3D7-400C-83D7-641CA1576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202297"/>
            <a:ext cx="5405416" cy="101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1F10AF-3EFE-4488-9122-D37406947144}"/>
              </a:ext>
            </a:extLst>
          </p:cNvPr>
          <p:cNvSpPr txBox="1"/>
          <p:nvPr/>
        </p:nvSpPr>
        <p:spPr>
          <a:xfrm>
            <a:off x="6228522" y="254002"/>
            <a:ext cx="5875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sx="101000" sy="101000" algn="tl">
                    <a:srgbClr val="FF0000">
                      <a:alpha val="52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ГОРОДСКОЕ ПОСЕЛЕНИЕ ГОРОД МЕЛЕУЗ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1">
            <a:extLst>
              <a:ext uri="{FF2B5EF4-FFF2-40B4-BE49-F238E27FC236}">
                <a16:creationId xmlns:a16="http://schemas.microsoft.com/office/drawing/2014/main" id="{E748A2EC-A0CA-4F1F-9EAA-CD3CD4F71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4" y="2515607"/>
            <a:ext cx="3054976" cy="152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CF21CA-6BEA-4DA2-8CED-AB86F9C3D3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229" y="2515606"/>
            <a:ext cx="3128801" cy="15202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00BB98-863C-4EDA-B6BF-63F9BAC1C2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877" y="2522095"/>
            <a:ext cx="3014093" cy="152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1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>
            <a:extLst>
              <a:ext uri="{FF2B5EF4-FFF2-40B4-BE49-F238E27FC236}">
                <a16:creationId xmlns:a16="http://schemas.microsoft.com/office/drawing/2014/main" id="{AB3C9E25-B942-4A5A-88BA-70E8ADE1C5D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0" y="31863"/>
            <a:ext cx="12192000" cy="5702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809"/>
              </a:lnSpc>
            </a:pPr>
            <a:r>
              <a:rPr lang="ru-RU" sz="3200" dirty="0">
                <a:solidFill>
                  <a:srgbClr val="FF0000"/>
                </a:solidFill>
                <a:cs typeface="IJBNRB+FranklinGothic-Book"/>
              </a:rPr>
              <a:t>ОСНОВНЫЕ ПОНЯТИЯ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2E16AF-B733-4B6B-AECB-5DEF69FCE0B7}"/>
              </a:ext>
            </a:extLst>
          </p:cNvPr>
          <p:cNvSpPr txBox="1"/>
          <p:nvPr/>
        </p:nvSpPr>
        <p:spPr>
          <a:xfrm>
            <a:off x="132520" y="623718"/>
            <a:ext cx="11738396" cy="92333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effectLst/>
                <a:latin typeface="YS Text"/>
              </a:rPr>
              <a:t>Доходы бюджета 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бюджета. Поступление в бюджет налоговых,</a:t>
            </a:r>
          </a:p>
          <a:p>
            <a:pPr algn="l"/>
            <a:r>
              <a:rPr lang="ru-RU" b="0" i="0" dirty="0">
                <a:effectLst/>
                <a:latin typeface="YS Text"/>
              </a:rPr>
              <a:t>неналоговых платежей и безвозмездных поступлений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A3B6AA-E025-41AE-9BA4-DF97F5DA0FA6}"/>
              </a:ext>
            </a:extLst>
          </p:cNvPr>
          <p:cNvSpPr txBox="1"/>
          <p:nvPr/>
        </p:nvSpPr>
        <p:spPr>
          <a:xfrm>
            <a:off x="132520" y="1672506"/>
            <a:ext cx="1173839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YS Text"/>
              </a:rPr>
              <a:t>Налоговые доходы - доходы от налогов и сборов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D2A03D-C76F-44BA-AFB9-4AFB3538BEAC}"/>
              </a:ext>
            </a:extLst>
          </p:cNvPr>
          <p:cNvSpPr txBox="1"/>
          <p:nvPr/>
        </p:nvSpPr>
        <p:spPr>
          <a:xfrm>
            <a:off x="132519" y="2141928"/>
            <a:ext cx="11738395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YS Text"/>
              </a:rPr>
              <a:t>Неналоговые доходы – доходы от использования имущества, находящегося в государственной собственности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477B11-1EB3-4B17-82DB-119F54855C8B}"/>
              </a:ext>
            </a:extLst>
          </p:cNvPr>
          <p:cNvSpPr txBox="1"/>
          <p:nvPr/>
        </p:nvSpPr>
        <p:spPr>
          <a:xfrm>
            <a:off x="132519" y="2621551"/>
            <a:ext cx="1175468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effectLst/>
                <a:latin typeface="YS Text"/>
              </a:rPr>
              <a:t>Расходы бюджета - выплачиваемые из бюджета денежные средства, за исключением средств, являющихся в</a:t>
            </a:r>
          </a:p>
          <a:p>
            <a:pPr algn="l"/>
            <a:r>
              <a:rPr lang="ru-RU" b="0" i="0" dirty="0">
                <a:effectLst/>
                <a:latin typeface="YS Text"/>
              </a:rPr>
              <a:t>соответствии с настоящим Кодексом источниками финансирования дефицита бюджета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734977-0392-46AC-8AC6-8256409AD792}"/>
              </a:ext>
            </a:extLst>
          </p:cNvPr>
          <p:cNvSpPr txBox="1"/>
          <p:nvPr/>
        </p:nvSpPr>
        <p:spPr>
          <a:xfrm>
            <a:off x="132519" y="3357564"/>
            <a:ext cx="11754680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effectLst/>
                <a:latin typeface="YS Text"/>
              </a:rPr>
              <a:t>Условно утверждаемые расходы - не распределенные в плановом периоде по разделам, подразделам, целевым</a:t>
            </a:r>
          </a:p>
          <a:p>
            <a:pPr algn="l"/>
            <a:r>
              <a:rPr lang="ru-RU" b="0" i="0" dirty="0">
                <a:effectLst/>
                <a:latin typeface="YS Text"/>
              </a:rPr>
              <a:t>стать</a:t>
            </a:r>
            <a:r>
              <a:rPr lang="ru-RU" b="1" i="0" dirty="0">
                <a:effectLst/>
                <a:latin typeface="YS Text"/>
              </a:rPr>
              <a:t>я</a:t>
            </a:r>
            <a:r>
              <a:rPr lang="ru-RU" b="0" i="0" dirty="0">
                <a:effectLst/>
                <a:latin typeface="YS Text"/>
              </a:rPr>
              <a:t>м и видам расходов в ведомственной структуре расходов бюджета бюджетные ассигнования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0D72B9-23C1-4D53-8610-271CC9B9DB8D}"/>
              </a:ext>
            </a:extLst>
          </p:cNvPr>
          <p:cNvSpPr txBox="1"/>
          <p:nvPr/>
        </p:nvSpPr>
        <p:spPr>
          <a:xfrm flipH="1">
            <a:off x="132515" y="4093578"/>
            <a:ext cx="11754678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YS Text"/>
              </a:rPr>
              <a:t>Дефицит бюджета - превышение расходов бюджета над его доходами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DF88E5-ECF0-4E82-A64B-EC5A05FE0866}"/>
              </a:ext>
            </a:extLst>
          </p:cNvPr>
          <p:cNvSpPr txBox="1"/>
          <p:nvPr/>
        </p:nvSpPr>
        <p:spPr>
          <a:xfrm rot="10800000" flipV="1">
            <a:off x="129487" y="4600492"/>
            <a:ext cx="11754677" cy="369332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YS Text"/>
              </a:rPr>
              <a:t>Профицит бюджета - превышение доходов бюджета над его расходами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4F468A-17A1-47BB-97B2-9337808B616D}"/>
              </a:ext>
            </a:extLst>
          </p:cNvPr>
          <p:cNvSpPr txBox="1"/>
          <p:nvPr/>
        </p:nvSpPr>
        <p:spPr>
          <a:xfrm rot="10800000" flipV="1">
            <a:off x="129489" y="5098038"/>
            <a:ext cx="11592611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Межбюджетные трансферты - денежные средства, предоставляемые из бюджета одного уровня бюджету другого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уровня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C857CD-D4C5-4F19-803E-AC00257FBD1B}"/>
              </a:ext>
            </a:extLst>
          </p:cNvPr>
          <p:cNvSpPr txBox="1"/>
          <p:nvPr/>
        </p:nvSpPr>
        <p:spPr>
          <a:xfrm>
            <a:off x="116237" y="5795520"/>
            <a:ext cx="11754677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Субсидии - межбюджетные трансферты на долевое участие в осуществлении социально и экономически значимых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расходов местных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261175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>
            <a:extLst>
              <a:ext uri="{FF2B5EF4-FFF2-40B4-BE49-F238E27FC236}">
                <a16:creationId xmlns:a16="http://schemas.microsoft.com/office/drawing/2014/main" id="{AB3C9E25-B942-4A5A-88BA-70E8ADE1C5D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46304" y="0"/>
            <a:ext cx="12192000" cy="5702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809"/>
              </a:lnSpc>
            </a:pPr>
            <a:r>
              <a:rPr lang="ru-RU" sz="2400" b="0" i="0" dirty="0">
                <a:solidFill>
                  <a:srgbClr val="FF0000"/>
                </a:solidFill>
                <a:effectLst/>
                <a:latin typeface="YS Text"/>
              </a:rPr>
              <a:t>Основы формирования проекта бюджета на 2022-2024 годы</a:t>
            </a:r>
            <a:endParaRPr lang="ru-RU" sz="2400" dirty="0">
              <a:solidFill>
                <a:srgbClr val="FF0000"/>
              </a:solidFill>
              <a:cs typeface="IJBNRB+FranklinGothic-Book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7AADFE-FA9F-40ED-8996-CB343259BF89}"/>
              </a:ext>
            </a:extLst>
          </p:cNvPr>
          <p:cNvSpPr/>
          <p:nvPr/>
        </p:nvSpPr>
        <p:spPr>
          <a:xfrm>
            <a:off x="146304" y="1292352"/>
            <a:ext cx="2572512" cy="1377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200" b="0" i="0" dirty="0">
                <a:solidFill>
                  <a:srgbClr val="1A1A1A"/>
                </a:solidFill>
                <a:effectLst/>
                <a:latin typeface="YS Text"/>
              </a:rPr>
              <a:t>Бюджетный кодекс Российской</a:t>
            </a:r>
          </a:p>
          <a:p>
            <a:pPr algn="l"/>
            <a:r>
              <a:rPr lang="ru-RU" sz="1200" b="0" i="0" dirty="0">
                <a:solidFill>
                  <a:srgbClr val="1A1A1A"/>
                </a:solidFill>
                <a:effectLst/>
                <a:latin typeface="YS Text"/>
              </a:rPr>
              <a:t>Федерации, Федеральный Закон от</a:t>
            </a:r>
          </a:p>
          <a:p>
            <a:pPr algn="l"/>
            <a:r>
              <a:rPr lang="ru-RU" sz="1200" b="0" i="0" dirty="0">
                <a:solidFill>
                  <a:srgbClr val="1A1A1A"/>
                </a:solidFill>
                <a:effectLst/>
                <a:latin typeface="YS Text"/>
              </a:rPr>
              <a:t>06.10.2003 г. № 131-ФЗ «Об общих</a:t>
            </a:r>
          </a:p>
          <a:p>
            <a:pPr algn="l"/>
            <a:r>
              <a:rPr lang="ru-RU" sz="1200" b="0" i="0" dirty="0">
                <a:solidFill>
                  <a:srgbClr val="1A1A1A"/>
                </a:solidFill>
                <a:effectLst/>
                <a:latin typeface="YS Text"/>
              </a:rPr>
              <a:t>принципах организации местного</a:t>
            </a:r>
          </a:p>
          <a:p>
            <a:pPr algn="l"/>
            <a:r>
              <a:rPr lang="ru-RU" sz="1200" b="0" i="0" dirty="0">
                <a:solidFill>
                  <a:srgbClr val="1A1A1A"/>
                </a:solidFill>
                <a:effectLst/>
                <a:latin typeface="YS Text"/>
              </a:rPr>
              <a:t>самоуправления в РФ»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F60F740-B72E-4272-9093-83665580B977}"/>
              </a:ext>
            </a:extLst>
          </p:cNvPr>
          <p:cNvSpPr/>
          <p:nvPr/>
        </p:nvSpPr>
        <p:spPr>
          <a:xfrm>
            <a:off x="2962656" y="1292352"/>
            <a:ext cx="2767584" cy="1377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0" i="0" dirty="0">
                <a:solidFill>
                  <a:srgbClr val="1A1A1A"/>
                </a:solidFill>
                <a:effectLst/>
                <a:latin typeface="YS Text"/>
              </a:rPr>
              <a:t>Основные направления</a:t>
            </a:r>
          </a:p>
          <a:p>
            <a:pPr algn="just"/>
            <a:r>
              <a:rPr lang="ru-RU" sz="1200" b="0" i="0" dirty="0">
                <a:solidFill>
                  <a:srgbClr val="1A1A1A"/>
                </a:solidFill>
                <a:effectLst/>
                <a:latin typeface="YS Text"/>
              </a:rPr>
              <a:t>бюджетной и налоговой политики</a:t>
            </a:r>
          </a:p>
          <a:p>
            <a:r>
              <a:rPr lang="ru-RU" sz="1200" b="0" i="0" dirty="0">
                <a:solidFill>
                  <a:srgbClr val="1A1A1A"/>
                </a:solidFill>
                <a:effectLst/>
                <a:latin typeface="YS Text"/>
              </a:rPr>
              <a:t>городского поселения город Мелеуз муниципального района Мелеузовский</a:t>
            </a:r>
          </a:p>
          <a:p>
            <a:pPr algn="just"/>
            <a:r>
              <a:rPr lang="ru-RU" sz="1200" b="0" i="0" dirty="0">
                <a:solidFill>
                  <a:srgbClr val="1A1A1A"/>
                </a:solidFill>
                <a:effectLst/>
                <a:latin typeface="YS Text"/>
              </a:rPr>
              <a:t>район на 2022 год и плановый</a:t>
            </a:r>
          </a:p>
          <a:p>
            <a:pPr algn="just"/>
            <a:r>
              <a:rPr lang="ru-RU" sz="1200" b="0" i="0" dirty="0">
                <a:solidFill>
                  <a:srgbClr val="1A1A1A"/>
                </a:solidFill>
                <a:effectLst/>
                <a:latin typeface="YS Text"/>
              </a:rPr>
              <a:t>период 2023-2024 годов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46E238-A647-4CDA-90F4-16AD9D703676}"/>
              </a:ext>
            </a:extLst>
          </p:cNvPr>
          <p:cNvSpPr/>
          <p:nvPr/>
        </p:nvSpPr>
        <p:spPr>
          <a:xfrm>
            <a:off x="5974080" y="1292352"/>
            <a:ext cx="2344420" cy="1377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200" b="0" i="0" dirty="0">
                <a:solidFill>
                  <a:srgbClr val="1A1A1A"/>
                </a:solidFill>
                <a:effectLst/>
                <a:latin typeface="YS Text"/>
              </a:rPr>
              <a:t>Прогноз социально-экономического</a:t>
            </a:r>
          </a:p>
          <a:p>
            <a:r>
              <a:rPr lang="ru-RU" sz="1200" b="0" i="0" dirty="0">
                <a:solidFill>
                  <a:srgbClr val="1A1A1A"/>
                </a:solidFill>
                <a:effectLst/>
                <a:latin typeface="YS Text"/>
              </a:rPr>
              <a:t>развития городского поселения город Мелеуз муниципального района Мелеузовский</a:t>
            </a:r>
          </a:p>
          <a:p>
            <a:pPr algn="just"/>
            <a:r>
              <a:rPr lang="ru-RU" sz="1200" b="0" i="0" dirty="0">
                <a:solidFill>
                  <a:srgbClr val="1A1A1A"/>
                </a:solidFill>
                <a:effectLst/>
                <a:latin typeface="YS Text"/>
              </a:rPr>
              <a:t>район на 2022 год и плановый период 2023-2024 годов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082BED-C283-49FB-BE95-E8D0CFA488E8}"/>
              </a:ext>
            </a:extLst>
          </p:cNvPr>
          <p:cNvSpPr/>
          <p:nvPr/>
        </p:nvSpPr>
        <p:spPr>
          <a:xfrm>
            <a:off x="8424672" y="1292352"/>
            <a:ext cx="2344420" cy="1377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200" b="0" i="0" dirty="0">
                <a:solidFill>
                  <a:srgbClr val="1A1A1A"/>
                </a:solidFill>
                <a:effectLst/>
                <a:latin typeface="YS Text"/>
              </a:rPr>
              <a:t>Указ Президента РФ от 07.05.2018 N 204</a:t>
            </a:r>
          </a:p>
          <a:p>
            <a:pPr algn="l"/>
            <a:r>
              <a:rPr lang="ru-RU" sz="1200" b="0" i="0" dirty="0">
                <a:solidFill>
                  <a:srgbClr val="1A1A1A"/>
                </a:solidFill>
                <a:effectLst/>
                <a:latin typeface="YS Text"/>
              </a:rPr>
              <a:t>«О национальных целях </a:t>
            </a:r>
            <a:r>
              <a:rPr lang="ru-RU" sz="1200" b="0" i="0">
                <a:solidFill>
                  <a:srgbClr val="1A1A1A"/>
                </a:solidFill>
                <a:effectLst/>
                <a:latin typeface="YS Text"/>
              </a:rPr>
              <a:t>и стратегических задачах </a:t>
            </a:r>
            <a:r>
              <a:rPr lang="ru-RU" sz="1200" b="0" i="0" dirty="0">
                <a:solidFill>
                  <a:srgbClr val="1A1A1A"/>
                </a:solidFill>
                <a:effectLst/>
                <a:latin typeface="YS Text"/>
              </a:rPr>
              <a:t>развития Российской Федерации на период до 2024 года»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744331BD-6A68-4D09-B69D-B78E45F58250}"/>
              </a:ext>
            </a:extLst>
          </p:cNvPr>
          <p:cNvSpPr/>
          <p:nvPr/>
        </p:nvSpPr>
        <p:spPr>
          <a:xfrm>
            <a:off x="609600" y="2670048"/>
            <a:ext cx="1183132" cy="1248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EAAA2A47-D8FE-4E24-A1F4-A23EF4B1294D}"/>
              </a:ext>
            </a:extLst>
          </p:cNvPr>
          <p:cNvSpPr/>
          <p:nvPr/>
        </p:nvSpPr>
        <p:spPr>
          <a:xfrm>
            <a:off x="3733800" y="2676652"/>
            <a:ext cx="1183132" cy="1248156"/>
          </a:xfrm>
          <a:prstGeom prst="downArrow">
            <a:avLst>
              <a:gd name="adj1" fmla="val 50000"/>
              <a:gd name="adj2" fmla="val 48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F607980B-4B09-4303-B46B-B75FFF0A6DB4}"/>
              </a:ext>
            </a:extLst>
          </p:cNvPr>
          <p:cNvSpPr/>
          <p:nvPr/>
        </p:nvSpPr>
        <p:spPr>
          <a:xfrm>
            <a:off x="6565900" y="2676652"/>
            <a:ext cx="1183132" cy="1241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9EC12E32-4C01-4695-9F19-C9E70E7678F5}"/>
              </a:ext>
            </a:extLst>
          </p:cNvPr>
          <p:cNvSpPr/>
          <p:nvPr/>
        </p:nvSpPr>
        <p:spPr>
          <a:xfrm>
            <a:off x="8991600" y="2670048"/>
            <a:ext cx="1183132" cy="1241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05A5DED-2085-4998-A996-16CC4CB59EDE}"/>
              </a:ext>
            </a:extLst>
          </p:cNvPr>
          <p:cNvSpPr/>
          <p:nvPr/>
        </p:nvSpPr>
        <p:spPr>
          <a:xfrm>
            <a:off x="609600" y="4187953"/>
            <a:ext cx="9702800" cy="930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70C0"/>
                </a:solidFill>
                <a:effectLst/>
                <a:latin typeface="YS Text"/>
              </a:rPr>
              <a:t>Составление проекта бюджета городского поселения город Мелеуз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" name="Рисунок 3">
            <a:extLst>
              <a:ext uri="{FF2B5EF4-FFF2-40B4-BE49-F238E27FC236}">
                <a16:creationId xmlns:a16="http://schemas.microsoft.com/office/drawing/2014/main" id="{EAA08B90-81E1-4E0D-9BA8-3F8271F36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295899"/>
            <a:ext cx="3124199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9B5D0D31-037A-41AD-9E1A-581A57AA849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1600" y="5289296"/>
            <a:ext cx="3276600" cy="147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9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>
            <a:extLst>
              <a:ext uri="{FF2B5EF4-FFF2-40B4-BE49-F238E27FC236}">
                <a16:creationId xmlns:a16="http://schemas.microsoft.com/office/drawing/2014/main" id="{AB3C9E25-B942-4A5A-88BA-70E8ADE1C5D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46304" y="0"/>
            <a:ext cx="12192000" cy="5702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809"/>
              </a:lnSpc>
            </a:pPr>
            <a:r>
              <a:rPr lang="ru-RU" sz="2800" b="0" i="0" dirty="0">
                <a:solidFill>
                  <a:srgbClr val="FF0000"/>
                </a:solidFill>
                <a:effectLst/>
                <a:latin typeface="YS Text"/>
              </a:rPr>
              <a:t>Бюджетный процесс</a:t>
            </a:r>
            <a:endParaRPr lang="ru-RU" sz="2800" dirty="0">
              <a:solidFill>
                <a:srgbClr val="FF0000"/>
              </a:solidFill>
              <a:cs typeface="IJBNRB+FranklinGothic-Book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0811F9F-885B-441D-AC82-AE2ABEA343A2}"/>
              </a:ext>
            </a:extLst>
          </p:cNvPr>
          <p:cNvSpPr/>
          <p:nvPr/>
        </p:nvSpPr>
        <p:spPr>
          <a:xfrm>
            <a:off x="393700" y="1216603"/>
            <a:ext cx="2984500" cy="194310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200" b="0" i="0" dirty="0">
                <a:solidFill>
                  <a:srgbClr val="1A1A1A"/>
                </a:solidFill>
                <a:effectLst/>
                <a:latin typeface="YS Text"/>
              </a:rPr>
              <a:t>1.Представляет собой деятельность по оставлению и рассмотрению проекта бюджета, утверждению и</a:t>
            </a:r>
          </a:p>
          <a:p>
            <a:pPr algn="l"/>
            <a:r>
              <a:rPr lang="ru-RU" sz="1200" b="0" i="0" dirty="0">
                <a:solidFill>
                  <a:srgbClr val="1A1A1A"/>
                </a:solidFill>
                <a:effectLst/>
                <a:latin typeface="YS Text"/>
              </a:rPr>
              <a:t>исполнению бюджета, составлению отчета об исполнении бюджета и его утверждению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ABCC902-0D50-437C-9D77-EEE0DB19973A}"/>
              </a:ext>
            </a:extLst>
          </p:cNvPr>
          <p:cNvSpPr/>
          <p:nvPr/>
        </p:nvSpPr>
        <p:spPr>
          <a:xfrm>
            <a:off x="3949700" y="1216602"/>
            <a:ext cx="2863596" cy="186560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2 Рассмотрение и</a:t>
            </a:r>
          </a:p>
          <a:p>
            <a:pPr algn="l"/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утверждение</a:t>
            </a:r>
          </a:p>
          <a:p>
            <a:pPr algn="l"/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бюджета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CF2DAF7-AFC6-4931-B351-70FA0FBA341E}"/>
              </a:ext>
            </a:extLst>
          </p:cNvPr>
          <p:cNvSpPr/>
          <p:nvPr/>
        </p:nvSpPr>
        <p:spPr>
          <a:xfrm>
            <a:off x="7607300" y="1342304"/>
            <a:ext cx="2863596" cy="1739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3 Исполнение</a:t>
            </a:r>
          </a:p>
          <a:p>
            <a:pPr algn="l"/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бюджета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E0CC523E-B646-4A3C-B654-77204B3DD4C6}"/>
              </a:ext>
            </a:extLst>
          </p:cNvPr>
          <p:cNvSpPr/>
          <p:nvPr/>
        </p:nvSpPr>
        <p:spPr>
          <a:xfrm>
            <a:off x="3251200" y="4612696"/>
            <a:ext cx="2743200" cy="215640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6 Разработка прогноза социально-экономического развития на очередной финансовый год и</a:t>
            </a:r>
          </a:p>
          <a:p>
            <a:pPr algn="l"/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плановый период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493B693-20B5-455A-BD03-EBDB5F0D415F}"/>
              </a:ext>
            </a:extLst>
          </p:cNvPr>
          <p:cNvSpPr/>
          <p:nvPr/>
        </p:nvSpPr>
        <p:spPr>
          <a:xfrm>
            <a:off x="6896100" y="4608800"/>
            <a:ext cx="2590800" cy="2160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5 Осуществление</a:t>
            </a:r>
          </a:p>
          <a:p>
            <a:pPr algn="l"/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муниципального</a:t>
            </a:r>
          </a:p>
          <a:p>
            <a:pPr algn="l"/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финансового контроля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D270C9AA-691B-46D8-AB49-8F67C53809AD}"/>
              </a:ext>
            </a:extLst>
          </p:cNvPr>
          <p:cNvSpPr/>
          <p:nvPr/>
        </p:nvSpPr>
        <p:spPr>
          <a:xfrm>
            <a:off x="9194800" y="3517900"/>
            <a:ext cx="2590800" cy="18822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4 Составление,</a:t>
            </a:r>
          </a:p>
          <a:p>
            <a:pPr algn="l"/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внешняя проверка,</a:t>
            </a:r>
          </a:p>
          <a:p>
            <a:pPr algn="l"/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рассмотрение и</a:t>
            </a:r>
          </a:p>
          <a:p>
            <a:pPr algn="l"/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утверждение</a:t>
            </a:r>
          </a:p>
          <a:p>
            <a:pPr algn="l"/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бюджетной отчетности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5B7F26-6FC8-43C2-8C39-AA391EB10CB5}"/>
              </a:ext>
            </a:extLst>
          </p:cNvPr>
          <p:cNvSpPr txBox="1"/>
          <p:nvPr/>
        </p:nvSpPr>
        <p:spPr>
          <a:xfrm>
            <a:off x="279400" y="570272"/>
            <a:ext cx="118237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chemeClr val="accent5"/>
                </a:solidFill>
                <a:effectLst/>
                <a:latin typeface="YS Text"/>
              </a:rPr>
              <a:t>Представляет собой деятельность по составлению и рассмотрению проекта бюджета, утверждению и</a:t>
            </a:r>
          </a:p>
          <a:p>
            <a:pPr algn="l"/>
            <a:r>
              <a:rPr lang="ru-RU" b="0" i="0" dirty="0">
                <a:solidFill>
                  <a:schemeClr val="accent5"/>
                </a:solidFill>
                <a:effectLst/>
                <a:latin typeface="YS Text"/>
              </a:rPr>
              <a:t>исполнению бюджета, составлению отчета об исполнении бюджета и его утверждению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7DF0A9F-DF63-4298-80D6-1AB4588FC207}"/>
              </a:ext>
            </a:extLst>
          </p:cNvPr>
          <p:cNvSpPr/>
          <p:nvPr/>
        </p:nvSpPr>
        <p:spPr>
          <a:xfrm>
            <a:off x="406400" y="4356100"/>
            <a:ext cx="2578100" cy="2057400"/>
          </a:xfrm>
          <a:prstGeom prst="ellipse">
            <a:avLst/>
          </a:prstGeom>
          <a:solidFill>
            <a:srgbClr val="4FA9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7 Разработка документов и материалов, необходимых  </a:t>
            </a:r>
          </a:p>
          <a:p>
            <a:pPr algn="l"/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для формирования бюджета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3436D3-DE18-4BDA-8469-6B9FEF828678}"/>
              </a:ext>
            </a:extLst>
          </p:cNvPr>
          <p:cNvSpPr/>
          <p:nvPr/>
        </p:nvSpPr>
        <p:spPr>
          <a:xfrm>
            <a:off x="2705100" y="3517900"/>
            <a:ext cx="4737100" cy="73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Бюджетный процесс</a:t>
            </a: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7BD3B02B-805D-43E9-A2A5-5F601CE4AA00}"/>
              </a:ext>
            </a:extLst>
          </p:cNvPr>
          <p:cNvSpPr/>
          <p:nvPr/>
        </p:nvSpPr>
        <p:spPr>
          <a:xfrm>
            <a:off x="3492500" y="1652300"/>
            <a:ext cx="457200" cy="981298"/>
          </a:xfrm>
          <a:prstGeom prst="rightArrow">
            <a:avLst>
              <a:gd name="adj1" fmla="val 50000"/>
              <a:gd name="adj2" fmla="val 58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10CB7169-E656-4CAE-BB23-24A024101DF5}"/>
              </a:ext>
            </a:extLst>
          </p:cNvPr>
          <p:cNvSpPr/>
          <p:nvPr/>
        </p:nvSpPr>
        <p:spPr>
          <a:xfrm>
            <a:off x="6934200" y="1790700"/>
            <a:ext cx="450596" cy="952500"/>
          </a:xfrm>
          <a:prstGeom prst="rightArrow">
            <a:avLst>
              <a:gd name="adj1" fmla="val 50000"/>
              <a:gd name="adj2" fmla="val 44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7821FF77-4AEA-4527-8228-482176EA59F4}"/>
              </a:ext>
            </a:extLst>
          </p:cNvPr>
          <p:cNvSpPr/>
          <p:nvPr/>
        </p:nvSpPr>
        <p:spPr>
          <a:xfrm>
            <a:off x="9486900" y="3082203"/>
            <a:ext cx="1206500" cy="435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3D934C20-A1DC-43D6-BAA7-9BF9A0107778}"/>
              </a:ext>
            </a:extLst>
          </p:cNvPr>
          <p:cNvSpPr/>
          <p:nvPr/>
        </p:nvSpPr>
        <p:spPr>
          <a:xfrm rot="2981976">
            <a:off x="9289961" y="5559381"/>
            <a:ext cx="1227174" cy="583939"/>
          </a:xfrm>
          <a:prstGeom prst="downArrow">
            <a:avLst>
              <a:gd name="adj1" fmla="val 50000"/>
              <a:gd name="adj2" fmla="val 65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лево 2">
            <a:extLst>
              <a:ext uri="{FF2B5EF4-FFF2-40B4-BE49-F238E27FC236}">
                <a16:creationId xmlns:a16="http://schemas.microsoft.com/office/drawing/2014/main" id="{C8D612F0-3A71-4D7F-AE95-40F19CFB4B96}"/>
              </a:ext>
            </a:extLst>
          </p:cNvPr>
          <p:cNvSpPr/>
          <p:nvPr/>
        </p:nvSpPr>
        <p:spPr>
          <a:xfrm>
            <a:off x="6261100" y="5446634"/>
            <a:ext cx="552196" cy="1061522"/>
          </a:xfrm>
          <a:prstGeom prst="leftArrow">
            <a:avLst>
              <a:gd name="adj1" fmla="val 50000"/>
              <a:gd name="adj2" fmla="val 26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лево 3">
            <a:extLst>
              <a:ext uri="{FF2B5EF4-FFF2-40B4-BE49-F238E27FC236}">
                <a16:creationId xmlns:a16="http://schemas.microsoft.com/office/drawing/2014/main" id="{66A76650-86C7-4A56-B1C1-211797D6EEB9}"/>
              </a:ext>
            </a:extLst>
          </p:cNvPr>
          <p:cNvSpPr/>
          <p:nvPr/>
        </p:nvSpPr>
        <p:spPr>
          <a:xfrm>
            <a:off x="2578100" y="5945632"/>
            <a:ext cx="673100" cy="736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верх 4">
            <a:extLst>
              <a:ext uri="{FF2B5EF4-FFF2-40B4-BE49-F238E27FC236}">
                <a16:creationId xmlns:a16="http://schemas.microsoft.com/office/drawing/2014/main" id="{1FD2701D-47C1-4EEA-9619-C39B04D9431C}"/>
              </a:ext>
            </a:extLst>
          </p:cNvPr>
          <p:cNvSpPr/>
          <p:nvPr/>
        </p:nvSpPr>
        <p:spPr>
          <a:xfrm>
            <a:off x="952500" y="3698298"/>
            <a:ext cx="1397000" cy="3890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1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>
            <a:extLst>
              <a:ext uri="{FF2B5EF4-FFF2-40B4-BE49-F238E27FC236}">
                <a16:creationId xmlns:a16="http://schemas.microsoft.com/office/drawing/2014/main" id="{0F0B5885-8DEC-4568-B58A-9431B1090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1528763"/>
            <a:ext cx="119856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3">
            <a:extLst>
              <a:ext uri="{FF2B5EF4-FFF2-40B4-BE49-F238E27FC236}">
                <a16:creationId xmlns:a16="http://schemas.microsoft.com/office/drawing/2014/main" id="{05EAA541-4390-489B-8146-C78BC4D38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6" y="4248151"/>
            <a:ext cx="12033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4">
            <a:extLst>
              <a:ext uri="{FF2B5EF4-FFF2-40B4-BE49-F238E27FC236}">
                <a16:creationId xmlns:a16="http://schemas.microsoft.com/office/drawing/2014/main" id="{25FD2C19-0DCB-4F27-A65B-9682AE6EA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1" y="1522413"/>
            <a:ext cx="4222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5">
            <a:extLst>
              <a:ext uri="{FF2B5EF4-FFF2-40B4-BE49-F238E27FC236}">
                <a16:creationId xmlns:a16="http://schemas.microsoft.com/office/drawing/2014/main" id="{3A171F64-3815-47B5-9D32-9D42B0DD0E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4" y="4370388"/>
            <a:ext cx="4270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7">
            <a:extLst>
              <a:ext uri="{FF2B5EF4-FFF2-40B4-BE49-F238E27FC236}">
                <a16:creationId xmlns:a16="http://schemas.microsoft.com/office/drawing/2014/main" id="{6115E5DE-9429-4DBF-B39F-316521A1A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1622426"/>
            <a:ext cx="17970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8">
            <a:extLst>
              <a:ext uri="{FF2B5EF4-FFF2-40B4-BE49-F238E27FC236}">
                <a16:creationId xmlns:a16="http://schemas.microsoft.com/office/drawing/2014/main" id="{D06B11B7-29F3-485C-BDFE-81E9382159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4775200"/>
            <a:ext cx="1322388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9">
            <a:extLst>
              <a:ext uri="{FF2B5EF4-FFF2-40B4-BE49-F238E27FC236}">
                <a16:creationId xmlns:a16="http://schemas.microsoft.com/office/drawing/2014/main" id="{1C4295C5-E954-4E04-991E-7EA34C6433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6" y="5222876"/>
            <a:ext cx="173037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B7903A1-2D52-4A16-B7BE-157FE68674C7}"/>
              </a:ext>
            </a:extLst>
          </p:cNvPr>
          <p:cNvSpPr/>
          <p:nvPr/>
        </p:nvSpPr>
        <p:spPr>
          <a:xfrm>
            <a:off x="2355851" y="352426"/>
            <a:ext cx="7700963" cy="804863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2437"/>
              </a:lnSpc>
              <a:defRPr/>
            </a:pPr>
            <a:r>
              <a:rPr lang="ru" sz="2000" b="1" i="1" dirty="0">
                <a:solidFill>
                  <a:srgbClr val="0000FE"/>
                </a:solidFill>
                <a:latin typeface="Times New Roman"/>
              </a:rPr>
              <a:t>Формирование бюджета городского поселения город Мелеуз осуществляется на основании основных направлений</a:t>
            </a:r>
          </a:p>
          <a:p>
            <a:pPr algn="ctr">
              <a:lnSpc>
                <a:spcPts val="2437"/>
              </a:lnSpc>
              <a:defRPr/>
            </a:pPr>
            <a:r>
              <a:rPr lang="ru" sz="2000" b="1" i="1" dirty="0">
                <a:solidFill>
                  <a:srgbClr val="0000FE"/>
                </a:solidFill>
                <a:latin typeface="Times New Roman"/>
              </a:rPr>
              <a:t>бюджетной политик</a:t>
            </a:r>
            <a:r>
              <a:rPr lang="ru" sz="1754" b="1" i="1" dirty="0">
                <a:solidFill>
                  <a:srgbClr val="0000FE"/>
                </a:solidFill>
                <a:latin typeface="Times New Roman"/>
              </a:rPr>
              <a:t>и</a:t>
            </a:r>
          </a:p>
        </p:txBody>
      </p:sp>
      <p:sp>
        <p:nvSpPr>
          <p:cNvPr id="13322" name="Прямоугольник 11">
            <a:extLst>
              <a:ext uri="{FF2B5EF4-FFF2-40B4-BE49-F238E27FC236}">
                <a16:creationId xmlns:a16="http://schemas.microsoft.com/office/drawing/2014/main" id="{48D593C7-DE55-476B-851D-49D6AD55A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838" y="1511301"/>
            <a:ext cx="3556000" cy="936625"/>
          </a:xfrm>
          <a:prstGeom prst="rect">
            <a:avLst/>
          </a:prstGeom>
          <a:solidFill>
            <a:srgbClr val="FECC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1pPr>
            <a:lvl2pPr marL="742950" indent="-28575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9pPr>
          </a:lstStyle>
          <a:p>
            <a:pPr algn="ctr">
              <a:lnSpc>
                <a:spcPts val="1575"/>
              </a:lnSpc>
              <a:spcBef>
                <a:spcPts val="588"/>
              </a:spcBef>
              <a:spcAft>
                <a:spcPts val="2325"/>
              </a:spcAft>
            </a:pPr>
            <a:r>
              <a:rPr lang="ru-RU" altLang="ru-RU" sz="1600" b="1">
                <a:solidFill>
                  <a:srgbClr val="0000FE"/>
                </a:solidFill>
                <a:latin typeface="Times New Roman" panose="02020603050405020304" pitchFamily="18" charset="0"/>
              </a:rPr>
              <a:t>Обеспечение сбалансированности и устойчивости  бюджета городского поселения</a:t>
            </a:r>
          </a:p>
        </p:txBody>
      </p:sp>
      <p:sp>
        <p:nvSpPr>
          <p:cNvPr id="13323" name="Прямоугольник 12">
            <a:extLst>
              <a:ext uri="{FF2B5EF4-FFF2-40B4-BE49-F238E27FC236}">
                <a16:creationId xmlns:a16="http://schemas.microsoft.com/office/drawing/2014/main" id="{CD932D49-7D6D-47CF-91B3-8B76A0EEB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1" y="2465388"/>
            <a:ext cx="3503613" cy="1020762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1pPr>
            <a:lvl2pPr marL="742950" indent="-28575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9pPr>
          </a:lstStyle>
          <a:p>
            <a:pPr algn="ctr">
              <a:lnSpc>
                <a:spcPts val="1550"/>
              </a:lnSpc>
              <a:spcAft>
                <a:spcPts val="1363"/>
              </a:spcAft>
            </a:pPr>
            <a:r>
              <a:rPr lang="ru-RU" altLang="ru-RU" sz="1600" b="1">
                <a:solidFill>
                  <a:srgbClr val="FFFFFF"/>
                </a:solidFill>
                <a:latin typeface="Times New Roman" panose="02020603050405020304" pitchFamily="18" charset="0"/>
              </a:rPr>
              <a:t>Повышение устойчивости экономики и бюджета к изменениям внешней конъюктуры в целях достижения национальных целей развития городского поселения</a:t>
            </a:r>
          </a:p>
        </p:txBody>
      </p:sp>
      <p:sp>
        <p:nvSpPr>
          <p:cNvPr id="13324" name="Прямоугольник 13">
            <a:extLst>
              <a:ext uri="{FF2B5EF4-FFF2-40B4-BE49-F238E27FC236}">
                <a16:creationId xmlns:a16="http://schemas.microsoft.com/office/drawing/2014/main" id="{7DD64E6B-AFF5-443A-B09B-B58E10FAD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6" y="3530601"/>
            <a:ext cx="3497263" cy="779463"/>
          </a:xfrm>
          <a:prstGeom prst="rect">
            <a:avLst/>
          </a:prstGeom>
          <a:solidFill>
            <a:srgbClr val="F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1pPr>
            <a:lvl2pPr marL="742950" indent="-28575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9pPr>
          </a:lstStyle>
          <a:p>
            <a:pPr algn="ctr">
              <a:lnSpc>
                <a:spcPts val="1550"/>
              </a:lnSpc>
              <a:spcBef>
                <a:spcPts val="1363"/>
              </a:spcBef>
              <a:spcAft>
                <a:spcPts val="1363"/>
              </a:spcAft>
            </a:pPr>
            <a:r>
              <a:rPr lang="ru-RU" altLang="ru-RU" sz="1600" b="1">
                <a:solidFill>
                  <a:srgbClr val="FFFFFF"/>
                </a:solidFill>
                <a:latin typeface="Times New Roman" panose="02020603050405020304" pitchFamily="18" charset="0"/>
              </a:rPr>
              <a:t>Организация работы по повышению качества администрирования доходов бюджета поселения</a:t>
            </a:r>
          </a:p>
        </p:txBody>
      </p:sp>
      <p:sp>
        <p:nvSpPr>
          <p:cNvPr id="13325" name="Прямоугольник 14">
            <a:extLst>
              <a:ext uri="{FF2B5EF4-FFF2-40B4-BE49-F238E27FC236}">
                <a16:creationId xmlns:a16="http://schemas.microsoft.com/office/drawing/2014/main" id="{28A737E1-A239-41A3-83DB-317CD5B3F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8" y="4370389"/>
            <a:ext cx="3524250" cy="1150937"/>
          </a:xfrm>
          <a:prstGeom prst="rect">
            <a:avLst/>
          </a:prstGeom>
          <a:solidFill>
            <a:srgbClr val="3BC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1pPr>
            <a:lvl2pPr marL="742950" indent="-28575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9pPr>
          </a:lstStyle>
          <a:p>
            <a:pPr algn="ctr">
              <a:lnSpc>
                <a:spcPts val="1550"/>
              </a:lnSpc>
              <a:spcBef>
                <a:spcPts val="1363"/>
              </a:spcBef>
              <a:spcAft>
                <a:spcPts val="1363"/>
              </a:spcAft>
            </a:pPr>
            <a:r>
              <a:rPr lang="ru-RU" altLang="ru-RU" sz="1600" b="1">
                <a:solidFill>
                  <a:srgbClr val="0000FE"/>
                </a:solidFill>
                <a:latin typeface="Times New Roman" panose="02020603050405020304" pitchFamily="18" charset="0"/>
              </a:rPr>
              <a:t>Повышение эффективности бюджетных расходов,в том числе путем внедрения практики проведения обзоров бюджетных расходов</a:t>
            </a:r>
          </a:p>
        </p:txBody>
      </p:sp>
      <p:sp>
        <p:nvSpPr>
          <p:cNvPr id="13326" name="Прямоугольник 15">
            <a:extLst>
              <a:ext uri="{FF2B5EF4-FFF2-40B4-BE49-F238E27FC236}">
                <a16:creationId xmlns:a16="http://schemas.microsoft.com/office/drawing/2014/main" id="{CD777695-974D-4E50-A996-672CE1CE5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9" y="5538788"/>
            <a:ext cx="3451225" cy="1054100"/>
          </a:xfrm>
          <a:prstGeom prst="rect">
            <a:avLst/>
          </a:prstGeom>
          <a:solidFill>
            <a:srgbClr val="FF3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1pPr>
            <a:lvl2pPr marL="742950" indent="-28575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9pPr>
          </a:lstStyle>
          <a:p>
            <a:pPr algn="ctr">
              <a:lnSpc>
                <a:spcPts val="1525"/>
              </a:lnSpc>
            </a:pPr>
            <a:r>
              <a:rPr lang="ru-RU" altLang="ru-RU" sz="1600" b="1">
                <a:solidFill>
                  <a:srgbClr val="FFFFFF"/>
                </a:solidFill>
                <a:latin typeface="Times New Roman" panose="02020603050405020304" pitchFamily="18" charset="0"/>
              </a:rPr>
              <a:t>Обеспечение прозрачности муниципальных финансов и открытости бюджета, бюджетного процесса для граждан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1B650EE-D82B-4A2A-BC7A-7926A179E3B9}"/>
              </a:ext>
            </a:extLst>
          </p:cNvPr>
          <p:cNvSpPr/>
          <p:nvPr/>
        </p:nvSpPr>
        <p:spPr>
          <a:xfrm>
            <a:off x="8248651" y="3806826"/>
            <a:ext cx="1592263" cy="747713"/>
          </a:xfrm>
          <a:prstGeom prst="rect">
            <a:avLst/>
          </a:prstGeom>
        </p:spPr>
        <p:txBody>
          <a:bodyPr lIns="0" tIns="0" rIns="0" bIns="0"/>
          <a:lstStyle/>
          <a:p>
            <a:pPr marL="257914" indent="-257914">
              <a:lnSpc>
                <a:spcPts val="2193"/>
              </a:lnSpc>
              <a:defRPr/>
            </a:pPr>
            <a:r>
              <a:rPr lang="ru" sz="1754" b="1" dirty="0">
                <a:solidFill>
                  <a:srgbClr val="3702CE"/>
                </a:solidFill>
                <a:latin typeface="Times New Roman"/>
              </a:rPr>
              <a:t>Цели и задачи бюджетной политики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>
            <a:extLst>
              <a:ext uri="{FF2B5EF4-FFF2-40B4-BE49-F238E27FC236}">
                <a16:creationId xmlns:a16="http://schemas.microsoft.com/office/drawing/2014/main" id="{6C0724C7-D4AA-490E-BEA0-476A64864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6" y="5564188"/>
            <a:ext cx="2295525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2">
            <a:extLst>
              <a:ext uri="{FF2B5EF4-FFF2-40B4-BE49-F238E27FC236}">
                <a16:creationId xmlns:a16="http://schemas.microsoft.com/office/drawing/2014/main" id="{EAAA3732-9469-4839-997B-898AA4A95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4" y="5178425"/>
            <a:ext cx="163353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DB45F3-7DB2-40CB-8B94-42E9F25C048A}"/>
              </a:ext>
            </a:extLst>
          </p:cNvPr>
          <p:cNvSpPr/>
          <p:nvPr/>
        </p:nvSpPr>
        <p:spPr>
          <a:xfrm>
            <a:off x="1876426" y="501651"/>
            <a:ext cx="8240713" cy="887413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spcAft>
                <a:spcPts val="582"/>
              </a:spcAft>
              <a:defRPr/>
            </a:pPr>
            <a:r>
              <a:rPr lang="ru" sz="1846" b="1" i="1" dirty="0">
                <a:solidFill>
                  <a:srgbClr val="0000FE"/>
                </a:solidFill>
                <a:latin typeface="Times New Roman"/>
              </a:rPr>
              <a:t>Основные параметры бюджета городского поселения  город Мелеуз муниципального района Мелеузовский район Республики Башкортостан на 2022 год и на плановый перид 2023 и 2024 годов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59852C1-5440-4B91-AC24-D336D7206A7A}"/>
              </a:ext>
            </a:extLst>
          </p:cNvPr>
          <p:cNvGraphicFramePr>
            <a:graphicFrameLocks noGrp="1"/>
          </p:cNvGraphicFramePr>
          <p:nvPr/>
        </p:nvGraphicFramePr>
        <p:xfrm>
          <a:off x="1992314" y="2133601"/>
          <a:ext cx="8207375" cy="3044825"/>
        </p:xfrm>
        <a:graphic>
          <a:graphicData uri="http://schemas.openxmlformats.org/drawingml/2006/table">
            <a:tbl>
              <a:tblPr/>
              <a:tblGrid>
                <a:gridCol w="1935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4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672"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FFFFFF"/>
                          </a:solidFill>
                          <a:latin typeface="Times New Roman"/>
                        </a:rPr>
                        <a:t>Показатель</a:t>
                      </a:r>
                    </a:p>
                  </a:txBody>
                  <a:tcPr marL="0" marR="0" marT="0" marB="0" anchor="b">
                    <a:solidFill>
                      <a:srgbClr val="2994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FFFF00"/>
                          </a:solidFill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b">
                    <a:solidFill>
                      <a:srgbClr val="2994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FFFF00"/>
                          </a:solidFill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b">
                    <a:solidFill>
                      <a:srgbClr val="2994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FFFF00"/>
                          </a:solidFill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b">
                    <a:solidFill>
                      <a:srgbClr val="29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468"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i="1" dirty="0">
                          <a:solidFill>
                            <a:srgbClr val="FFFFFF"/>
                          </a:solidFill>
                          <a:latin typeface="Times New Roman"/>
                        </a:rPr>
                        <a:t>Доходы</a:t>
                      </a:r>
                    </a:p>
                  </a:txBody>
                  <a:tcPr marL="0" marR="0" marT="0" marB="0" anchor="ctr">
                    <a:solidFill>
                      <a:srgbClr val="2994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62626"/>
                          </a:solidFill>
                          <a:latin typeface="Times New Roman"/>
                        </a:rPr>
                        <a:t>194 341 463,49</a:t>
                      </a:r>
                    </a:p>
                  </a:txBody>
                  <a:tcPr marL="0" marR="0" marT="0" marB="0" anchor="ctr">
                    <a:solidFill>
                      <a:srgbClr val="D5E8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62626"/>
                          </a:solidFill>
                          <a:latin typeface="Times New Roman"/>
                        </a:rPr>
                        <a:t>178 139 000,00</a:t>
                      </a:r>
                    </a:p>
                  </a:txBody>
                  <a:tcPr marL="0" marR="0" marT="0" marB="0" anchor="ctr">
                    <a:solidFill>
                      <a:srgbClr val="D5E8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62626"/>
                          </a:solidFill>
                          <a:latin typeface="Times New Roman"/>
                        </a:rPr>
                        <a:t>188 175 000,00</a:t>
                      </a:r>
                    </a:p>
                  </a:txBody>
                  <a:tcPr marL="0" marR="0" marT="0" marB="0" anchor="ctr">
                    <a:solidFill>
                      <a:srgbClr val="D5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572"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i="1" dirty="0">
                          <a:solidFill>
                            <a:srgbClr val="FFFFFF"/>
                          </a:solidFill>
                          <a:latin typeface="Times New Roman"/>
                        </a:rPr>
                        <a:t>Расходы</a:t>
                      </a:r>
                    </a:p>
                  </a:txBody>
                  <a:tcPr marL="0" marR="0" marT="0" marB="0" anchor="ctr">
                    <a:solidFill>
                      <a:srgbClr val="2994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62626"/>
                          </a:solidFill>
                          <a:latin typeface="Times New Roman"/>
                        </a:rPr>
                        <a:t>194 341 463,49</a:t>
                      </a:r>
                    </a:p>
                  </a:txBody>
                  <a:tcPr marL="0" marR="0" marT="0" marB="0" anchor="ctr">
                    <a:solidFill>
                      <a:srgbClr val="E6F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62626"/>
                          </a:solidFill>
                          <a:latin typeface="Times New Roman"/>
                        </a:rPr>
                        <a:t>178 139 000,00</a:t>
                      </a:r>
                    </a:p>
                  </a:txBody>
                  <a:tcPr marL="0" marR="0" marT="0" marB="0" anchor="ctr">
                    <a:solidFill>
                      <a:srgbClr val="E6F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>
                          <a:solidFill>
                            <a:srgbClr val="262626"/>
                          </a:solidFill>
                          <a:latin typeface="Times New Roman"/>
                        </a:rPr>
                        <a:t>188 175 000,00</a:t>
                      </a:r>
                      <a:endParaRPr lang="ru" sz="1800" b="1" dirty="0">
                        <a:solidFill>
                          <a:srgbClr val="262626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113">
                <a:tc>
                  <a:txBody>
                    <a:bodyPr/>
                    <a:lstStyle/>
                    <a:p>
                      <a:pPr indent="0" algn="ctr">
                        <a:lnSpc>
                          <a:spcPts val="2760"/>
                        </a:lnSpc>
                      </a:pPr>
                      <a:r>
                        <a:rPr lang="ru" sz="1800" b="1" i="1" dirty="0">
                          <a:solidFill>
                            <a:srgbClr val="FFFFFF"/>
                          </a:solidFill>
                          <a:latin typeface="Times New Roman"/>
                        </a:rPr>
                        <a:t>Дефицит (-) Профицит (+)</a:t>
                      </a:r>
                    </a:p>
                  </a:txBody>
                  <a:tcPr marL="0" marR="0" marT="0" marB="0" anchor="ctr">
                    <a:solidFill>
                      <a:srgbClr val="2994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62626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D5E8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62626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D5E8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62626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D5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5">
            <a:extLst>
              <a:ext uri="{FF2B5EF4-FFF2-40B4-BE49-F238E27FC236}">
                <a16:creationId xmlns:a16="http://schemas.microsoft.com/office/drawing/2014/main" id="{11E6EF3F-BF8C-4D3E-8349-27A0E822CB0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74825" y="620713"/>
            <a:ext cx="8675688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200" dirty="0">
                <a:solidFill>
                  <a:srgbClr val="4FA947"/>
                </a:solidFill>
              </a:rPr>
              <a:t>Структура бюджета городского поселения город Мелеуз муниципального района по доходам на 2022 год и плановый период 2023-2024 годов.</a:t>
            </a:r>
            <a:r>
              <a:rPr lang="ru-RU" dirty="0">
                <a:solidFill>
                  <a:srgbClr val="4FA947"/>
                </a:solidFill>
              </a:rPr>
              <a:t> </a:t>
            </a:r>
            <a:endParaRPr lang="ru-RU" sz="2000" dirty="0">
              <a:solidFill>
                <a:srgbClr val="4FA947"/>
              </a:solidFill>
            </a:endParaRPr>
          </a:p>
        </p:txBody>
      </p:sp>
      <p:graphicFrame>
        <p:nvGraphicFramePr>
          <p:cNvPr id="15363" name="Диаграмма 9">
            <a:extLst>
              <a:ext uri="{FF2B5EF4-FFF2-40B4-BE49-F238E27FC236}">
                <a16:creationId xmlns:a16="http://schemas.microsoft.com/office/drawing/2014/main" id="{5CC095F5-6C5A-4B52-A765-8857A5C7793F}"/>
              </a:ext>
            </a:extLst>
          </p:cNvPr>
          <p:cNvGraphicFramePr>
            <a:graphicFrameLocks/>
          </p:cNvGraphicFramePr>
          <p:nvPr/>
        </p:nvGraphicFramePr>
        <p:xfrm>
          <a:off x="5807076" y="2130426"/>
          <a:ext cx="4189413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4183387" imgH="2034504" progId="Excel.Chart.8">
                  <p:embed/>
                </p:oleObj>
              </mc:Choice>
              <mc:Fallback>
                <p:oleObj name="Диаграмма" r:id="rId2" imgW="4183387" imgH="2034504" progId="Excel.Chart.8">
                  <p:embed/>
                  <p:pic>
                    <p:nvPicPr>
                      <p:cNvPr id="15363" name="Диаграмма 9">
                        <a:extLst>
                          <a:ext uri="{FF2B5EF4-FFF2-40B4-BE49-F238E27FC236}">
                            <a16:creationId xmlns:a16="http://schemas.microsoft.com/office/drawing/2014/main" id="{5CC095F5-6C5A-4B52-A765-8857A5C7793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6" y="2130426"/>
                        <a:ext cx="4189413" cy="203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Диаграмма 14">
            <a:extLst>
              <a:ext uri="{FF2B5EF4-FFF2-40B4-BE49-F238E27FC236}">
                <a16:creationId xmlns:a16="http://schemas.microsoft.com/office/drawing/2014/main" id="{8140A163-6E41-43A2-B8F2-01B8F973B137}"/>
              </a:ext>
            </a:extLst>
          </p:cNvPr>
          <p:cNvGraphicFramePr>
            <a:graphicFrameLocks/>
          </p:cNvGraphicFramePr>
          <p:nvPr/>
        </p:nvGraphicFramePr>
        <p:xfrm>
          <a:off x="3578226" y="4321175"/>
          <a:ext cx="6564313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4" imgW="6545645" imgH="1813536" progId="Excel.Chart.8">
                  <p:embed/>
                </p:oleObj>
              </mc:Choice>
              <mc:Fallback>
                <p:oleObj name="Диаграмма" r:id="rId4" imgW="6545645" imgH="1813536" progId="Excel.Chart.8">
                  <p:embed/>
                  <p:pic>
                    <p:nvPicPr>
                      <p:cNvPr id="15364" name="Диаграмма 14">
                        <a:extLst>
                          <a:ext uri="{FF2B5EF4-FFF2-40B4-BE49-F238E27FC236}">
                            <a16:creationId xmlns:a16="http://schemas.microsoft.com/office/drawing/2014/main" id="{8140A163-6E41-43A2-B8F2-01B8F973B13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6" y="4321175"/>
                        <a:ext cx="6564313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Диаграмма 20">
            <a:extLst>
              <a:ext uri="{FF2B5EF4-FFF2-40B4-BE49-F238E27FC236}">
                <a16:creationId xmlns:a16="http://schemas.microsoft.com/office/drawing/2014/main" id="{CCFFA937-CD3A-46D6-BF95-1B288A6CBE6B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2206626" y="2233614"/>
          <a:ext cx="4873625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6" imgW="5013883" imgH="2118312" progId="Excel.Chart.8">
                  <p:embed/>
                </p:oleObj>
              </mc:Choice>
              <mc:Fallback>
                <p:oleObj name="Диаграмма" r:id="rId6" imgW="5013883" imgH="2118312" progId="Excel.Chart.8">
                  <p:embed/>
                  <p:pic>
                    <p:nvPicPr>
                      <p:cNvPr id="15365" name="Диаграмма 20">
                        <a:extLst>
                          <a:ext uri="{FF2B5EF4-FFF2-40B4-BE49-F238E27FC236}">
                            <a16:creationId xmlns:a16="http://schemas.microsoft.com/office/drawing/2014/main" id="{CCFFA937-CD3A-46D6-BF95-1B288A6CBE6B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6" y="2233614"/>
                        <a:ext cx="4873625" cy="206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Рисунок 5">
            <a:extLst>
              <a:ext uri="{FF2B5EF4-FFF2-40B4-BE49-F238E27FC236}">
                <a16:creationId xmlns:a16="http://schemas.microsoft.com/office/drawing/2014/main" id="{9D1BA342-236E-4C2A-A395-4769D2591E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05400"/>
            <a:ext cx="1524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86A5DA6-67F1-4763-A0FB-A7C0F29C1AC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>
                <a:solidFill>
                  <a:schemeClr val="tx1"/>
                </a:solidFill>
              </a:rPr>
              <a:t>Структура налоговых и неналоговых поступлений в 2022 году (в тыс. руб.)</a:t>
            </a:r>
          </a:p>
        </p:txBody>
      </p:sp>
      <p:graphicFrame>
        <p:nvGraphicFramePr>
          <p:cNvPr id="16387" name="Object 4">
            <a:extLst>
              <a:ext uri="{FF2B5EF4-FFF2-40B4-BE49-F238E27FC236}">
                <a16:creationId xmlns:a16="http://schemas.microsoft.com/office/drawing/2014/main" id="{E0C27DE9-DFAC-450B-8936-6DA86E6B5E4E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2927351" y="1801814"/>
          <a:ext cx="7497763" cy="476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3" imgW="8618321" imgH="5478840" progId="Excel.Chart.8">
                  <p:embed/>
                </p:oleObj>
              </mc:Choice>
              <mc:Fallback>
                <p:oleObj name="Диаграмма" r:id="rId3" imgW="8618321" imgH="5478840" progId="Excel.Chart.8">
                  <p:embed/>
                  <p:pic>
                    <p:nvPicPr>
                      <p:cNvPr id="16387" name="Object 4">
                        <a:extLst>
                          <a:ext uri="{FF2B5EF4-FFF2-40B4-BE49-F238E27FC236}">
                            <a16:creationId xmlns:a16="http://schemas.microsoft.com/office/drawing/2014/main" id="{E0C27DE9-DFAC-450B-8936-6DA86E6B5E4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1" y="1801814"/>
                        <a:ext cx="7497763" cy="476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Рисунок 4">
            <a:extLst>
              <a:ext uri="{FF2B5EF4-FFF2-40B4-BE49-F238E27FC236}">
                <a16:creationId xmlns:a16="http://schemas.microsoft.com/office/drawing/2014/main" id="{00967E85-3483-4EB0-BDEF-731ECA7874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916114"/>
            <a:ext cx="12954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3329</TotalTime>
  <Words>1230</Words>
  <Application>Microsoft Office PowerPoint</Application>
  <PresentationFormat>Широкоэкранный</PresentationFormat>
  <Paragraphs>236</Paragraphs>
  <Slides>20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Arial CYR</vt:lpstr>
      <vt:lpstr>Calibri</vt:lpstr>
      <vt:lpstr>Century Gothic</vt:lpstr>
      <vt:lpstr>Segoe Print</vt:lpstr>
      <vt:lpstr>Segoe UI</vt:lpstr>
      <vt:lpstr>Times New Roman</vt:lpstr>
      <vt:lpstr>Trebuchet MS</vt:lpstr>
      <vt:lpstr>Wingdings</vt:lpstr>
      <vt:lpstr>Wingdings 3</vt:lpstr>
      <vt:lpstr>YS Text</vt:lpstr>
      <vt:lpstr>Аспект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бюджета городского поселения город Мелеуз муниципального района по доходам на 2022 год и плановый период 2023-2024 годов. </vt:lpstr>
      <vt:lpstr>Структура налоговых и неналоговых поступлений в 2022 году (в тыс. руб.)</vt:lpstr>
      <vt:lpstr>Объем  безвозмездных поступлений в бюджет  городского  поселения на 2022 год 32 млн. 441 тыс.   </vt:lpstr>
      <vt:lpstr>Расходы бюджета городского поселения город Мелеуз на    2022-2024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Культура -40 790 тыс. руб.</vt:lpstr>
      <vt:lpstr>Перечень муниципальных программ городского поселения город Мелеуз муниципального района Мелеузовский район на 2022-2024 годы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сельского поселения Первомайский сельсовет муниципального района Мелеузовский район Республики Башкортостан</dc:title>
  <dc:creator>Ольга</dc:creator>
  <cp:lastModifiedBy>Пользователь</cp:lastModifiedBy>
  <cp:revision>137</cp:revision>
  <cp:lastPrinted>2023-02-06T09:08:23Z</cp:lastPrinted>
  <dcterms:created xsi:type="dcterms:W3CDTF">2019-03-05T11:24:42Z</dcterms:created>
  <dcterms:modified xsi:type="dcterms:W3CDTF">2023-02-27T12:07:59Z</dcterms:modified>
</cp:coreProperties>
</file>